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34" r:id="rId1"/>
  </p:sldMasterIdLst>
  <p:notesMasterIdLst>
    <p:notesMasterId r:id="rId17"/>
  </p:notesMasterIdLst>
  <p:sldIdLst>
    <p:sldId id="292" r:id="rId2"/>
    <p:sldId id="305" r:id="rId3"/>
    <p:sldId id="298" r:id="rId4"/>
    <p:sldId id="295" r:id="rId5"/>
    <p:sldId id="300" r:id="rId6"/>
    <p:sldId id="318" r:id="rId7"/>
    <p:sldId id="309" r:id="rId8"/>
    <p:sldId id="312" r:id="rId9"/>
    <p:sldId id="317" r:id="rId10"/>
    <p:sldId id="313" r:id="rId11"/>
    <p:sldId id="314" r:id="rId12"/>
    <p:sldId id="310" r:id="rId13"/>
    <p:sldId id="304" r:id="rId14"/>
    <p:sldId id="319" r:id="rId15"/>
    <p:sldId id="291" r:id="rId16"/>
  </p:sldIdLst>
  <p:sldSz cx="16256000" cy="12192000"/>
  <p:notesSz cx="6858000" cy="9144000"/>
  <p:defaultTextStyle>
    <a:defPPr>
      <a:defRPr lang="en-US"/>
    </a:defPPr>
    <a:lvl1pPr algn="ctr" rtl="0" fontAlgn="base">
      <a:spcBef>
        <a:spcPct val="0"/>
      </a:spcBef>
      <a:spcAft>
        <a:spcPct val="0"/>
      </a:spcAft>
      <a:defRPr sz="5200" kern="1200">
        <a:solidFill>
          <a:srgbClr val="000000"/>
        </a:solidFill>
        <a:latin typeface="Gill Sans" charset="0"/>
        <a:ea typeface="ヒラギノ角ゴ ProN W3" charset="0"/>
        <a:cs typeface="ヒラギノ角ゴ ProN W3" charset="0"/>
        <a:sym typeface="Gill Sans" charset="0"/>
      </a:defRPr>
    </a:lvl1pPr>
    <a:lvl2pPr marL="455613" indent="1588" algn="ctr" rtl="0" fontAlgn="base">
      <a:spcBef>
        <a:spcPct val="0"/>
      </a:spcBef>
      <a:spcAft>
        <a:spcPct val="0"/>
      </a:spcAft>
      <a:defRPr sz="5200" kern="1200">
        <a:solidFill>
          <a:srgbClr val="000000"/>
        </a:solidFill>
        <a:latin typeface="Gill Sans" charset="0"/>
        <a:ea typeface="ヒラギノ角ゴ ProN W3" charset="0"/>
        <a:cs typeface="ヒラギノ角ゴ ProN W3" charset="0"/>
        <a:sym typeface="Gill Sans" charset="0"/>
      </a:defRPr>
    </a:lvl2pPr>
    <a:lvl3pPr marL="912813" indent="1588" algn="ctr" rtl="0" fontAlgn="base">
      <a:spcBef>
        <a:spcPct val="0"/>
      </a:spcBef>
      <a:spcAft>
        <a:spcPct val="0"/>
      </a:spcAft>
      <a:defRPr sz="5200" kern="1200">
        <a:solidFill>
          <a:srgbClr val="000000"/>
        </a:solidFill>
        <a:latin typeface="Gill Sans" charset="0"/>
        <a:ea typeface="ヒラギノ角ゴ ProN W3" charset="0"/>
        <a:cs typeface="ヒラギノ角ゴ ProN W3" charset="0"/>
        <a:sym typeface="Gill Sans" charset="0"/>
      </a:defRPr>
    </a:lvl3pPr>
    <a:lvl4pPr marL="1370013" indent="1588" algn="ctr" rtl="0" fontAlgn="base">
      <a:spcBef>
        <a:spcPct val="0"/>
      </a:spcBef>
      <a:spcAft>
        <a:spcPct val="0"/>
      </a:spcAft>
      <a:defRPr sz="5200" kern="1200">
        <a:solidFill>
          <a:srgbClr val="000000"/>
        </a:solidFill>
        <a:latin typeface="Gill Sans" charset="0"/>
        <a:ea typeface="ヒラギノ角ゴ ProN W3" charset="0"/>
        <a:cs typeface="ヒラギノ角ゴ ProN W3" charset="0"/>
        <a:sym typeface="Gill Sans" charset="0"/>
      </a:defRPr>
    </a:lvl4pPr>
    <a:lvl5pPr marL="1827213" indent="1588" algn="ctr" rtl="0" fontAlgn="base">
      <a:spcBef>
        <a:spcPct val="0"/>
      </a:spcBef>
      <a:spcAft>
        <a:spcPct val="0"/>
      </a:spcAft>
      <a:defRPr sz="5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5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5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5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52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3840">
          <p15:clr>
            <a:srgbClr val="A4A3A4"/>
          </p15:clr>
        </p15:guide>
        <p15:guide id="2" pos="5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Objects="1" showGuides="1">
      <p:cViewPr varScale="1">
        <p:scale>
          <a:sx n="43" d="100"/>
          <a:sy n="43" d="100"/>
        </p:scale>
        <p:origin x="1230" y="66"/>
      </p:cViewPr>
      <p:guideLst>
        <p:guide orient="horz" pos="3840"/>
        <p:guide pos="51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werkblad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werkblad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werkblad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SDSFNP03\users$\jvisser\Documents\Coordinator%20Jeugdfonds\01.%20Aanvragen\Gegevens%20aanvragen\2018\Sport%20&amp;%20Cultuur%20Aantal%20goedgekeurde%20projecten%20per%20kind%202018.xlsb"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werkblad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werkblad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werkblad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werkblad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werkblad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werkblad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019747939829845E-2"/>
          <c:y val="6.2727607303032618E-2"/>
          <c:w val="0.93623025148345995"/>
          <c:h val="0.8874739805691132"/>
        </c:manualLayout>
      </c:layout>
      <c:barChart>
        <c:barDir val="col"/>
        <c:grouping val="clustered"/>
        <c:varyColors val="0"/>
        <c:ser>
          <c:idx val="0"/>
          <c:order val="0"/>
          <c:tx>
            <c:strRef>
              <c:f>Blad1!$B$1</c:f>
              <c:strCache>
                <c:ptCount val="1"/>
                <c:pt idx="0">
                  <c:v>Cultuur</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Blad1!$A$2:$A$6</c:f>
              <c:numCache>
                <c:formatCode>General</c:formatCode>
                <c:ptCount val="5"/>
                <c:pt idx="0">
                  <c:v>2014</c:v>
                </c:pt>
                <c:pt idx="1">
                  <c:v>2015</c:v>
                </c:pt>
                <c:pt idx="2">
                  <c:v>2016</c:v>
                </c:pt>
                <c:pt idx="3">
                  <c:v>2017</c:v>
                </c:pt>
                <c:pt idx="4">
                  <c:v>2018</c:v>
                </c:pt>
              </c:numCache>
            </c:numRef>
          </c:cat>
          <c:val>
            <c:numRef>
              <c:f>Blad1!$B$2:$B$6</c:f>
              <c:numCache>
                <c:formatCode>General</c:formatCode>
                <c:ptCount val="5"/>
                <c:pt idx="0">
                  <c:v>330</c:v>
                </c:pt>
                <c:pt idx="1">
                  <c:v>358</c:v>
                </c:pt>
                <c:pt idx="2">
                  <c:v>437</c:v>
                </c:pt>
                <c:pt idx="3">
                  <c:v>473</c:v>
                </c:pt>
                <c:pt idx="4">
                  <c:v>485</c:v>
                </c:pt>
              </c:numCache>
            </c:numRef>
          </c:val>
        </c:ser>
        <c:ser>
          <c:idx val="1"/>
          <c:order val="1"/>
          <c:tx>
            <c:strRef>
              <c:f>Blad1!$C$1</c:f>
              <c:strCache>
                <c:ptCount val="1"/>
                <c:pt idx="0">
                  <c:v>Sport</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Blad1!$A$2:$A$6</c:f>
              <c:numCache>
                <c:formatCode>General</c:formatCode>
                <c:ptCount val="5"/>
                <c:pt idx="0">
                  <c:v>2014</c:v>
                </c:pt>
                <c:pt idx="1">
                  <c:v>2015</c:v>
                </c:pt>
                <c:pt idx="2">
                  <c:v>2016</c:v>
                </c:pt>
                <c:pt idx="3">
                  <c:v>2017</c:v>
                </c:pt>
                <c:pt idx="4">
                  <c:v>2018</c:v>
                </c:pt>
              </c:numCache>
            </c:numRef>
          </c:cat>
          <c:val>
            <c:numRef>
              <c:f>Blad1!$C$2:$C$6</c:f>
              <c:numCache>
                <c:formatCode>General</c:formatCode>
                <c:ptCount val="5"/>
                <c:pt idx="0">
                  <c:v>898</c:v>
                </c:pt>
                <c:pt idx="1">
                  <c:v>1109</c:v>
                </c:pt>
                <c:pt idx="2">
                  <c:v>1332</c:v>
                </c:pt>
                <c:pt idx="3">
                  <c:v>2093</c:v>
                </c:pt>
                <c:pt idx="4">
                  <c:v>1969</c:v>
                </c:pt>
              </c:numCache>
            </c:numRef>
          </c:val>
        </c:ser>
        <c:ser>
          <c:idx val="2"/>
          <c:order val="2"/>
          <c:tx>
            <c:strRef>
              <c:f>Blad1!$D$1</c:f>
              <c:strCache>
                <c:ptCount val="1"/>
                <c:pt idx="0">
                  <c:v>Totaal</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Blad1!$A$2:$A$6</c:f>
              <c:numCache>
                <c:formatCode>General</c:formatCode>
                <c:ptCount val="5"/>
                <c:pt idx="0">
                  <c:v>2014</c:v>
                </c:pt>
                <c:pt idx="1">
                  <c:v>2015</c:v>
                </c:pt>
                <c:pt idx="2">
                  <c:v>2016</c:v>
                </c:pt>
                <c:pt idx="3">
                  <c:v>2017</c:v>
                </c:pt>
                <c:pt idx="4">
                  <c:v>2018</c:v>
                </c:pt>
              </c:numCache>
            </c:numRef>
          </c:cat>
          <c:val>
            <c:numRef>
              <c:f>Blad1!$D$2:$D$6</c:f>
              <c:numCache>
                <c:formatCode>General</c:formatCode>
                <c:ptCount val="5"/>
                <c:pt idx="0">
                  <c:v>1228</c:v>
                </c:pt>
                <c:pt idx="1">
                  <c:v>1467</c:v>
                </c:pt>
                <c:pt idx="2">
                  <c:v>1769</c:v>
                </c:pt>
                <c:pt idx="3">
                  <c:v>2566</c:v>
                </c:pt>
                <c:pt idx="4">
                  <c:v>2454</c:v>
                </c:pt>
              </c:numCache>
            </c:numRef>
          </c:val>
        </c:ser>
        <c:dLbls>
          <c:dLblPos val="outEnd"/>
          <c:showLegendKey val="0"/>
          <c:showVal val="1"/>
          <c:showCatName val="0"/>
          <c:showSerName val="0"/>
          <c:showPercent val="0"/>
          <c:showBubbleSize val="0"/>
        </c:dLbls>
        <c:gapWidth val="80"/>
        <c:overlap val="25"/>
        <c:axId val="378582584"/>
        <c:axId val="378575528"/>
      </c:barChart>
      <c:catAx>
        <c:axId val="378582584"/>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nl-NL"/>
          </a:p>
        </c:txPr>
        <c:crossAx val="378575528"/>
        <c:crosses val="autoZero"/>
        <c:auto val="1"/>
        <c:lblAlgn val="ctr"/>
        <c:lblOffset val="100"/>
        <c:noMultiLvlLbl val="0"/>
      </c:catAx>
      <c:valAx>
        <c:axId val="378575528"/>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nl-NL"/>
          </a:p>
        </c:txPr>
        <c:crossAx val="378582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Blad1!$B$1</c:f>
              <c:strCache>
                <c:ptCount val="1"/>
                <c:pt idx="0">
                  <c:v>Aantal aanvragen totaal</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Blad1!$A$2:$A$8</c:f>
              <c:strCache>
                <c:ptCount val="7"/>
                <c:pt idx="0">
                  <c:v>Taalcentrum</c:v>
                </c:pt>
                <c:pt idx="1">
                  <c:v>Islamitische Basisschool AL-Iman</c:v>
                </c:pt>
                <c:pt idx="2">
                  <c:v>obs de Archipel</c:v>
                </c:pt>
                <c:pt idx="3">
                  <c:v>S.G. De Meergronden</c:v>
                </c:pt>
                <c:pt idx="4">
                  <c:v>Obs het samenspel</c:v>
                </c:pt>
                <c:pt idx="5">
                  <c:v>De Heerdstee</c:v>
                </c:pt>
                <c:pt idx="6">
                  <c:v>Pirouette</c:v>
                </c:pt>
              </c:strCache>
            </c:strRef>
          </c:cat>
          <c:val>
            <c:numRef>
              <c:f>Blad1!$B$2:$B$8</c:f>
              <c:numCache>
                <c:formatCode>General</c:formatCode>
                <c:ptCount val="7"/>
                <c:pt idx="0">
                  <c:v>70</c:v>
                </c:pt>
                <c:pt idx="1">
                  <c:v>57</c:v>
                </c:pt>
                <c:pt idx="2">
                  <c:v>48</c:v>
                </c:pt>
                <c:pt idx="3">
                  <c:v>43</c:v>
                </c:pt>
                <c:pt idx="4">
                  <c:v>51</c:v>
                </c:pt>
                <c:pt idx="5">
                  <c:v>40</c:v>
                </c:pt>
                <c:pt idx="6">
                  <c:v>31</c:v>
                </c:pt>
              </c:numCache>
            </c:numRef>
          </c:val>
        </c:ser>
        <c:dLbls>
          <c:dLblPos val="outEnd"/>
          <c:showLegendKey val="0"/>
          <c:showVal val="1"/>
          <c:showCatName val="0"/>
          <c:showSerName val="0"/>
          <c:showPercent val="0"/>
          <c:showBubbleSize val="0"/>
        </c:dLbls>
        <c:gapWidth val="100"/>
        <c:axId val="414414568"/>
        <c:axId val="414417312"/>
      </c:barChart>
      <c:catAx>
        <c:axId val="414414568"/>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nl-NL"/>
          </a:p>
        </c:txPr>
        <c:crossAx val="414417312"/>
        <c:crosses val="autoZero"/>
        <c:auto val="1"/>
        <c:lblAlgn val="ctr"/>
        <c:lblOffset val="100"/>
        <c:noMultiLvlLbl val="0"/>
      </c:catAx>
      <c:valAx>
        <c:axId val="414417312"/>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nl-NL"/>
          </a:p>
        </c:txPr>
        <c:crossAx val="414414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pieChart>
        <c:varyColors val="1"/>
        <c:ser>
          <c:idx val="0"/>
          <c:order val="0"/>
          <c:tx>
            <c:strRef>
              <c:f>Blad1!$B$1</c:f>
              <c:strCache>
                <c:ptCount val="1"/>
                <c:pt idx="0">
                  <c:v>Aanvragen per stadsdeel</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Blad1!$A$2:$A$6</c:f>
              <c:strCache>
                <c:ptCount val="5"/>
                <c:pt idx="0">
                  <c:v>Almere Haven</c:v>
                </c:pt>
                <c:pt idx="1">
                  <c:v>Almere Stad</c:v>
                </c:pt>
                <c:pt idx="2">
                  <c:v>Almere Buiten</c:v>
                </c:pt>
                <c:pt idx="3">
                  <c:v>Almere Poort</c:v>
                </c:pt>
                <c:pt idx="4">
                  <c:v>Almere Hout</c:v>
                </c:pt>
              </c:strCache>
            </c:strRef>
          </c:cat>
          <c:val>
            <c:numRef>
              <c:f>Blad1!$B$2:$B$6</c:f>
              <c:numCache>
                <c:formatCode>0%</c:formatCode>
                <c:ptCount val="5"/>
                <c:pt idx="0">
                  <c:v>0.17</c:v>
                </c:pt>
                <c:pt idx="1">
                  <c:v>0.49</c:v>
                </c:pt>
                <c:pt idx="2">
                  <c:v>0.28000000000000003</c:v>
                </c:pt>
                <c:pt idx="3">
                  <c:v>0.06</c:v>
                </c:pt>
                <c:pt idx="4">
                  <c:v>0.01</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pivotSource>
    <c:name>[Sport &amp; Cultuur Aantal goedgekeurde projecten per kind 2018.xlsb]Sport &amp; Cultuur!Draaitabel18</c:name>
    <c:fmtId val="5"/>
  </c:pivotSource>
  <c:chart>
    <c:title>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nl-NL"/>
        </a:p>
      </c:txPr>
    </c:title>
    <c:autoTitleDeleted val="0"/>
    <c:pivotFmts>
      <c:pivotFmt>
        <c:idx val="0"/>
        <c:spPr>
          <a:solidFill>
            <a:schemeClr val="accent2"/>
          </a:solidFill>
          <a:ln>
            <a:noFill/>
          </a:ln>
          <a:effectLst/>
        </c:spPr>
        <c:marker>
          <c:symbol val="none"/>
        </c:marker>
      </c:pivotFmt>
      <c:pivotFmt>
        <c:idx val="1"/>
        <c:spPr>
          <a:solidFill>
            <a:schemeClr val="accent2"/>
          </a:solidFill>
          <a:ln>
            <a:noFill/>
          </a:ln>
          <a:effectLst/>
        </c:spPr>
        <c:marker>
          <c:symbol val="none"/>
        </c:marker>
      </c:pivotFmt>
      <c:pivotFmt>
        <c:idx val="2"/>
        <c:spPr>
          <a:solidFill>
            <a:schemeClr val="accent2"/>
          </a:solidFill>
          <a:ln>
            <a:noFill/>
          </a:ln>
          <a:effectLst/>
        </c:spPr>
        <c:marker>
          <c:symbol val="none"/>
        </c:marker>
      </c:pivotFmt>
    </c:pivotFmts>
    <c:plotArea>
      <c:layout/>
      <c:barChart>
        <c:barDir val="col"/>
        <c:grouping val="clustered"/>
        <c:varyColors val="0"/>
        <c:ser>
          <c:idx val="0"/>
          <c:order val="0"/>
          <c:tx>
            <c:strRef>
              <c:f>'Sport &amp; Cultuur'!$B$3</c:f>
              <c:strCache>
                <c:ptCount val="1"/>
                <c:pt idx="0">
                  <c:v>Totaal</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'Sport &amp; Cultuur'!$A$4:$A$47</c:f>
              <c:strCache>
                <c:ptCount val="43"/>
                <c:pt idx="0">
                  <c:v>1302</c:v>
                </c:pt>
                <c:pt idx="1">
                  <c:v>1311</c:v>
                </c:pt>
                <c:pt idx="2">
                  <c:v>1312</c:v>
                </c:pt>
                <c:pt idx="3">
                  <c:v>1313</c:v>
                </c:pt>
                <c:pt idx="4">
                  <c:v>1314</c:v>
                </c:pt>
                <c:pt idx="5">
                  <c:v>1315</c:v>
                </c:pt>
                <c:pt idx="6">
                  <c:v>1316</c:v>
                </c:pt>
                <c:pt idx="7">
                  <c:v>1317</c:v>
                </c:pt>
                <c:pt idx="8">
                  <c:v>1318</c:v>
                </c:pt>
                <c:pt idx="9">
                  <c:v>1319</c:v>
                </c:pt>
                <c:pt idx="10">
                  <c:v>1320</c:v>
                </c:pt>
                <c:pt idx="11">
                  <c:v>1321</c:v>
                </c:pt>
                <c:pt idx="12">
                  <c:v>1323</c:v>
                </c:pt>
                <c:pt idx="13">
                  <c:v>1324</c:v>
                </c:pt>
                <c:pt idx="14">
                  <c:v>1325</c:v>
                </c:pt>
                <c:pt idx="15">
                  <c:v>1326</c:v>
                </c:pt>
                <c:pt idx="16">
                  <c:v>1328</c:v>
                </c:pt>
                <c:pt idx="17">
                  <c:v>1330</c:v>
                </c:pt>
                <c:pt idx="18">
                  <c:v>1331</c:v>
                </c:pt>
                <c:pt idx="19">
                  <c:v>1333</c:v>
                </c:pt>
                <c:pt idx="20">
                  <c:v>1334</c:v>
                </c:pt>
                <c:pt idx="21">
                  <c:v>1335</c:v>
                </c:pt>
                <c:pt idx="22">
                  <c:v>1336</c:v>
                </c:pt>
                <c:pt idx="23">
                  <c:v>1338</c:v>
                </c:pt>
                <c:pt idx="24">
                  <c:v>1339</c:v>
                </c:pt>
                <c:pt idx="25">
                  <c:v>1341</c:v>
                </c:pt>
                <c:pt idx="26">
                  <c:v>1343</c:v>
                </c:pt>
                <c:pt idx="27">
                  <c:v>1349</c:v>
                </c:pt>
                <c:pt idx="28">
                  <c:v>1351</c:v>
                </c:pt>
                <c:pt idx="29">
                  <c:v>1352</c:v>
                </c:pt>
                <c:pt idx="30">
                  <c:v>1353</c:v>
                </c:pt>
                <c:pt idx="31">
                  <c:v>1354</c:v>
                </c:pt>
                <c:pt idx="32">
                  <c:v>1355</c:v>
                </c:pt>
                <c:pt idx="33">
                  <c:v>1356</c:v>
                </c:pt>
                <c:pt idx="34">
                  <c:v>1357</c:v>
                </c:pt>
                <c:pt idx="35">
                  <c:v>1359</c:v>
                </c:pt>
                <c:pt idx="36">
                  <c:v>1361</c:v>
                </c:pt>
                <c:pt idx="37">
                  <c:v>1362</c:v>
                </c:pt>
                <c:pt idx="38">
                  <c:v>1363</c:v>
                </c:pt>
                <c:pt idx="39">
                  <c:v>1388</c:v>
                </c:pt>
                <c:pt idx="40">
                  <c:v>1395</c:v>
                </c:pt>
                <c:pt idx="41">
                  <c:v>1553</c:v>
                </c:pt>
                <c:pt idx="42">
                  <c:v>(leeg)</c:v>
                </c:pt>
              </c:strCache>
            </c:strRef>
          </c:cat>
          <c:val>
            <c:numRef>
              <c:f>'Sport &amp; Cultuur'!$B$4:$B$47</c:f>
              <c:numCache>
                <c:formatCode>General</c:formatCode>
                <c:ptCount val="43"/>
                <c:pt idx="0">
                  <c:v>3</c:v>
                </c:pt>
                <c:pt idx="1">
                  <c:v>32</c:v>
                </c:pt>
                <c:pt idx="2">
                  <c:v>77</c:v>
                </c:pt>
                <c:pt idx="3">
                  <c:v>14</c:v>
                </c:pt>
                <c:pt idx="4">
                  <c:v>150</c:v>
                </c:pt>
                <c:pt idx="5">
                  <c:v>36</c:v>
                </c:pt>
                <c:pt idx="6">
                  <c:v>13</c:v>
                </c:pt>
                <c:pt idx="7">
                  <c:v>29</c:v>
                </c:pt>
                <c:pt idx="8">
                  <c:v>117</c:v>
                </c:pt>
                <c:pt idx="9">
                  <c:v>26</c:v>
                </c:pt>
                <c:pt idx="10">
                  <c:v>1</c:v>
                </c:pt>
                <c:pt idx="11">
                  <c:v>78</c:v>
                </c:pt>
                <c:pt idx="12">
                  <c:v>55</c:v>
                </c:pt>
                <c:pt idx="13">
                  <c:v>241</c:v>
                </c:pt>
                <c:pt idx="14">
                  <c:v>102</c:v>
                </c:pt>
                <c:pt idx="15">
                  <c:v>133</c:v>
                </c:pt>
                <c:pt idx="16">
                  <c:v>87</c:v>
                </c:pt>
                <c:pt idx="17">
                  <c:v>1</c:v>
                </c:pt>
                <c:pt idx="18">
                  <c:v>1</c:v>
                </c:pt>
                <c:pt idx="19">
                  <c:v>223</c:v>
                </c:pt>
                <c:pt idx="20">
                  <c:v>21</c:v>
                </c:pt>
                <c:pt idx="21">
                  <c:v>100</c:v>
                </c:pt>
                <c:pt idx="22">
                  <c:v>79</c:v>
                </c:pt>
                <c:pt idx="23">
                  <c:v>99</c:v>
                </c:pt>
                <c:pt idx="24">
                  <c:v>163</c:v>
                </c:pt>
                <c:pt idx="25">
                  <c:v>10</c:v>
                </c:pt>
                <c:pt idx="26">
                  <c:v>2</c:v>
                </c:pt>
                <c:pt idx="27">
                  <c:v>1</c:v>
                </c:pt>
                <c:pt idx="28">
                  <c:v>7</c:v>
                </c:pt>
                <c:pt idx="29">
                  <c:v>7</c:v>
                </c:pt>
                <c:pt idx="30">
                  <c:v>96</c:v>
                </c:pt>
                <c:pt idx="31">
                  <c:v>124</c:v>
                </c:pt>
                <c:pt idx="32">
                  <c:v>73</c:v>
                </c:pt>
                <c:pt idx="33">
                  <c:v>44</c:v>
                </c:pt>
                <c:pt idx="34">
                  <c:v>32</c:v>
                </c:pt>
                <c:pt idx="35">
                  <c:v>27</c:v>
                </c:pt>
                <c:pt idx="36">
                  <c:v>7</c:v>
                </c:pt>
                <c:pt idx="37">
                  <c:v>1</c:v>
                </c:pt>
                <c:pt idx="38">
                  <c:v>136</c:v>
                </c:pt>
                <c:pt idx="39">
                  <c:v>1</c:v>
                </c:pt>
                <c:pt idx="40">
                  <c:v>1</c:v>
                </c:pt>
                <c:pt idx="41">
                  <c:v>1</c:v>
                </c:pt>
                <c:pt idx="42">
                  <c:v>1</c:v>
                </c:pt>
              </c:numCache>
            </c:numRef>
          </c:val>
        </c:ser>
        <c:dLbls>
          <c:dLblPos val="outEnd"/>
          <c:showLegendKey val="0"/>
          <c:showVal val="1"/>
          <c:showCatName val="0"/>
          <c:showSerName val="0"/>
          <c:showPercent val="0"/>
          <c:showBubbleSize val="0"/>
        </c:dLbls>
        <c:gapWidth val="444"/>
        <c:overlap val="-90"/>
        <c:axId val="376403984"/>
        <c:axId val="376407512"/>
      </c:barChart>
      <c:catAx>
        <c:axId val="3764039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nl-NL"/>
          </a:p>
        </c:txPr>
        <c:crossAx val="376407512"/>
        <c:crosses val="autoZero"/>
        <c:auto val="1"/>
        <c:lblAlgn val="ctr"/>
        <c:lblOffset val="100"/>
        <c:noMultiLvlLbl val="0"/>
      </c:catAx>
      <c:valAx>
        <c:axId val="376407512"/>
        <c:scaling>
          <c:orientation val="minMax"/>
        </c:scaling>
        <c:delete val="1"/>
        <c:axPos val="l"/>
        <c:numFmt formatCode="General" sourceLinked="1"/>
        <c:majorTickMark val="none"/>
        <c:minorTickMark val="none"/>
        <c:tickLblPos val="nextTo"/>
        <c:crossAx val="37640398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4.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pivotSource>
    <c:name>[JSF - P-04-Kengetallen sportbijdragen 2018.xlsb]Kind Kengetallen Gemeentes!Draaitabel2</c:name>
    <c:fmtId val="7"/>
  </c:pivotSource>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nl-NL"/>
              <a:t>Sportaanvragen 2018</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nl-NL"/>
        </a:p>
      </c:txPr>
    </c:title>
    <c:autoTitleDeleted val="0"/>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marker>
          <c:symbol val="none"/>
        </c:marker>
      </c:pivotFmt>
      <c:pivotFmt>
        <c:idx val="5"/>
        <c:marker>
          <c:symbol val="none"/>
        </c:marker>
      </c:pivotFmt>
      <c:pivotFmt>
        <c:idx val="6"/>
        <c:marker>
          <c:symbol val="none"/>
        </c:marker>
      </c:pivotFmt>
      <c:pivotFmt>
        <c:idx val="7"/>
        <c:marker>
          <c:symbol val="none"/>
        </c:marker>
      </c:pivotFmt>
      <c:pivotFmt>
        <c:idx val="8"/>
        <c:marker>
          <c:symbol val="none"/>
        </c:marker>
      </c:pivotFmt>
      <c:pivotFmt>
        <c:idx val="9"/>
        <c:marker>
          <c:symbol val="none"/>
        </c:marker>
      </c:pivotFmt>
    </c:pivotFmts>
    <c:plotArea>
      <c:layout/>
      <c:barChart>
        <c:barDir val="col"/>
        <c:grouping val="clustered"/>
        <c:varyColors val="0"/>
        <c:ser>
          <c:idx val="0"/>
          <c:order val="0"/>
          <c:tx>
            <c:strRef>
              <c:f>'Kind Kengetallen Gemeentes'!$N$6:$N$7</c:f>
              <c:strCache>
                <c:ptCount val="1"/>
                <c:pt idx="0">
                  <c:v>Man</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cat>
            <c:strRef>
              <c:f>'Kind Kengetallen Gemeentes'!$M$8:$M$30</c:f>
              <c:strCache>
                <c:ptCount val="22"/>
                <c:pt idx="0">
                  <c:v>4</c:v>
                </c:pt>
                <c:pt idx="1">
                  <c:v>5</c:v>
                </c:pt>
                <c:pt idx="2">
                  <c:v>6</c:v>
                </c:pt>
                <c:pt idx="3">
                  <c:v>7</c:v>
                </c:pt>
                <c:pt idx="4">
                  <c:v>8</c:v>
                </c:pt>
                <c:pt idx="5">
                  <c:v>9</c:v>
                </c:pt>
                <c:pt idx="6">
                  <c:v>10</c:v>
                </c:pt>
                <c:pt idx="7">
                  <c:v>11</c:v>
                </c:pt>
                <c:pt idx="8">
                  <c:v>12</c:v>
                </c:pt>
                <c:pt idx="9">
                  <c:v>13</c:v>
                </c:pt>
                <c:pt idx="10">
                  <c:v>14</c:v>
                </c:pt>
                <c:pt idx="11">
                  <c:v>15</c:v>
                </c:pt>
                <c:pt idx="12">
                  <c:v>16</c:v>
                </c:pt>
                <c:pt idx="13">
                  <c:v>17</c:v>
                </c:pt>
                <c:pt idx="14">
                  <c:v>18</c:v>
                </c:pt>
                <c:pt idx="15">
                  <c:v>19</c:v>
                </c:pt>
                <c:pt idx="16">
                  <c:v>0</c:v>
                </c:pt>
                <c:pt idx="17">
                  <c:v>23</c:v>
                </c:pt>
                <c:pt idx="18">
                  <c:v>3</c:v>
                </c:pt>
                <c:pt idx="19">
                  <c:v>20</c:v>
                </c:pt>
                <c:pt idx="20">
                  <c:v>-1</c:v>
                </c:pt>
                <c:pt idx="21">
                  <c:v>48</c:v>
                </c:pt>
              </c:strCache>
            </c:strRef>
          </c:cat>
          <c:val>
            <c:numRef>
              <c:f>'Kind Kengetallen Gemeentes'!$N$8:$N$30</c:f>
              <c:numCache>
                <c:formatCode>General</c:formatCode>
                <c:ptCount val="22"/>
                <c:pt idx="0">
                  <c:v>10</c:v>
                </c:pt>
                <c:pt idx="1">
                  <c:v>105</c:v>
                </c:pt>
                <c:pt idx="2">
                  <c:v>112</c:v>
                </c:pt>
                <c:pt idx="3">
                  <c:v>103</c:v>
                </c:pt>
                <c:pt idx="4">
                  <c:v>113</c:v>
                </c:pt>
                <c:pt idx="5">
                  <c:v>101</c:v>
                </c:pt>
                <c:pt idx="6">
                  <c:v>132</c:v>
                </c:pt>
                <c:pt idx="7">
                  <c:v>103</c:v>
                </c:pt>
                <c:pt idx="8">
                  <c:v>94</c:v>
                </c:pt>
                <c:pt idx="9">
                  <c:v>89</c:v>
                </c:pt>
                <c:pt idx="10">
                  <c:v>87</c:v>
                </c:pt>
                <c:pt idx="11">
                  <c:v>67</c:v>
                </c:pt>
                <c:pt idx="12">
                  <c:v>64</c:v>
                </c:pt>
                <c:pt idx="13">
                  <c:v>37</c:v>
                </c:pt>
                <c:pt idx="14">
                  <c:v>2</c:v>
                </c:pt>
                <c:pt idx="16">
                  <c:v>2</c:v>
                </c:pt>
                <c:pt idx="17">
                  <c:v>1</c:v>
                </c:pt>
                <c:pt idx="18">
                  <c:v>3</c:v>
                </c:pt>
                <c:pt idx="20">
                  <c:v>1</c:v>
                </c:pt>
                <c:pt idx="21">
                  <c:v>1</c:v>
                </c:pt>
              </c:numCache>
            </c:numRef>
          </c:val>
          <c:extLst xmlns:c16r2="http://schemas.microsoft.com/office/drawing/2015/06/chart">
            <c:ext xmlns:c16="http://schemas.microsoft.com/office/drawing/2014/chart" uri="{C3380CC4-5D6E-409C-BE32-E72D297353CC}">
              <c16:uniqueId val="{00000000-A1B5-4D51-B231-B28EF3717E20}"/>
            </c:ext>
          </c:extLst>
        </c:ser>
        <c:ser>
          <c:idx val="1"/>
          <c:order val="1"/>
          <c:tx>
            <c:strRef>
              <c:f>'Kind Kengetallen Gemeentes'!$O$6:$O$7</c:f>
              <c:strCache>
                <c:ptCount val="1"/>
                <c:pt idx="0">
                  <c:v>Vrouw</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invertIfNegative val="0"/>
          <c:cat>
            <c:strRef>
              <c:f>'Kind Kengetallen Gemeentes'!$M$8:$M$30</c:f>
              <c:strCache>
                <c:ptCount val="22"/>
                <c:pt idx="0">
                  <c:v>4</c:v>
                </c:pt>
                <c:pt idx="1">
                  <c:v>5</c:v>
                </c:pt>
                <c:pt idx="2">
                  <c:v>6</c:v>
                </c:pt>
                <c:pt idx="3">
                  <c:v>7</c:v>
                </c:pt>
                <c:pt idx="4">
                  <c:v>8</c:v>
                </c:pt>
                <c:pt idx="5">
                  <c:v>9</c:v>
                </c:pt>
                <c:pt idx="6">
                  <c:v>10</c:v>
                </c:pt>
                <c:pt idx="7">
                  <c:v>11</c:v>
                </c:pt>
                <c:pt idx="8">
                  <c:v>12</c:v>
                </c:pt>
                <c:pt idx="9">
                  <c:v>13</c:v>
                </c:pt>
                <c:pt idx="10">
                  <c:v>14</c:v>
                </c:pt>
                <c:pt idx="11">
                  <c:v>15</c:v>
                </c:pt>
                <c:pt idx="12">
                  <c:v>16</c:v>
                </c:pt>
                <c:pt idx="13">
                  <c:v>17</c:v>
                </c:pt>
                <c:pt idx="14">
                  <c:v>18</c:v>
                </c:pt>
                <c:pt idx="15">
                  <c:v>19</c:v>
                </c:pt>
                <c:pt idx="16">
                  <c:v>0</c:v>
                </c:pt>
                <c:pt idx="17">
                  <c:v>23</c:v>
                </c:pt>
                <c:pt idx="18">
                  <c:v>3</c:v>
                </c:pt>
                <c:pt idx="19">
                  <c:v>20</c:v>
                </c:pt>
                <c:pt idx="20">
                  <c:v>-1</c:v>
                </c:pt>
                <c:pt idx="21">
                  <c:v>48</c:v>
                </c:pt>
              </c:strCache>
            </c:strRef>
          </c:cat>
          <c:val>
            <c:numRef>
              <c:f>'Kind Kengetallen Gemeentes'!$O$8:$O$30</c:f>
              <c:numCache>
                <c:formatCode>General</c:formatCode>
                <c:ptCount val="22"/>
                <c:pt idx="0">
                  <c:v>11</c:v>
                </c:pt>
                <c:pt idx="1">
                  <c:v>107</c:v>
                </c:pt>
                <c:pt idx="2">
                  <c:v>82</c:v>
                </c:pt>
                <c:pt idx="3">
                  <c:v>62</c:v>
                </c:pt>
                <c:pt idx="4">
                  <c:v>82</c:v>
                </c:pt>
                <c:pt idx="5">
                  <c:v>74</c:v>
                </c:pt>
                <c:pt idx="6">
                  <c:v>60</c:v>
                </c:pt>
                <c:pt idx="7">
                  <c:v>49</c:v>
                </c:pt>
                <c:pt idx="8">
                  <c:v>61</c:v>
                </c:pt>
                <c:pt idx="9">
                  <c:v>53</c:v>
                </c:pt>
                <c:pt idx="10">
                  <c:v>26</c:v>
                </c:pt>
                <c:pt idx="11">
                  <c:v>34</c:v>
                </c:pt>
                <c:pt idx="12">
                  <c:v>16</c:v>
                </c:pt>
                <c:pt idx="13">
                  <c:v>16</c:v>
                </c:pt>
                <c:pt idx="14">
                  <c:v>3</c:v>
                </c:pt>
                <c:pt idx="15">
                  <c:v>1</c:v>
                </c:pt>
                <c:pt idx="19">
                  <c:v>2</c:v>
                </c:pt>
              </c:numCache>
            </c:numRef>
          </c:val>
          <c:extLst xmlns:c16r2="http://schemas.microsoft.com/office/drawing/2015/06/chart">
            <c:ext xmlns:c16="http://schemas.microsoft.com/office/drawing/2014/chart" uri="{C3380CC4-5D6E-409C-BE32-E72D297353CC}">
              <c16:uniqueId val="{00000000-7AF0-46C8-AEE3-F49B7718EDEE}"/>
            </c:ext>
          </c:extLst>
        </c:ser>
        <c:ser>
          <c:idx val="2"/>
          <c:order val="2"/>
          <c:tx>
            <c:strRef>
              <c:f>'Kind Kengetallen Gemeentes'!$P$6:$P$7</c:f>
              <c:strCache>
                <c:ptCount val="1"/>
                <c:pt idx="0">
                  <c:v>Onbekend</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invertIfNegative val="0"/>
          <c:cat>
            <c:strRef>
              <c:f>'Kind Kengetallen Gemeentes'!$M$8:$M$30</c:f>
              <c:strCache>
                <c:ptCount val="22"/>
                <c:pt idx="0">
                  <c:v>4</c:v>
                </c:pt>
                <c:pt idx="1">
                  <c:v>5</c:v>
                </c:pt>
                <c:pt idx="2">
                  <c:v>6</c:v>
                </c:pt>
                <c:pt idx="3">
                  <c:v>7</c:v>
                </c:pt>
                <c:pt idx="4">
                  <c:v>8</c:v>
                </c:pt>
                <c:pt idx="5">
                  <c:v>9</c:v>
                </c:pt>
                <c:pt idx="6">
                  <c:v>10</c:v>
                </c:pt>
                <c:pt idx="7">
                  <c:v>11</c:v>
                </c:pt>
                <c:pt idx="8">
                  <c:v>12</c:v>
                </c:pt>
                <c:pt idx="9">
                  <c:v>13</c:v>
                </c:pt>
                <c:pt idx="10">
                  <c:v>14</c:v>
                </c:pt>
                <c:pt idx="11">
                  <c:v>15</c:v>
                </c:pt>
                <c:pt idx="12">
                  <c:v>16</c:v>
                </c:pt>
                <c:pt idx="13">
                  <c:v>17</c:v>
                </c:pt>
                <c:pt idx="14">
                  <c:v>18</c:v>
                </c:pt>
                <c:pt idx="15">
                  <c:v>19</c:v>
                </c:pt>
                <c:pt idx="16">
                  <c:v>0</c:v>
                </c:pt>
                <c:pt idx="17">
                  <c:v>23</c:v>
                </c:pt>
                <c:pt idx="18">
                  <c:v>3</c:v>
                </c:pt>
                <c:pt idx="19">
                  <c:v>20</c:v>
                </c:pt>
                <c:pt idx="20">
                  <c:v>-1</c:v>
                </c:pt>
                <c:pt idx="21">
                  <c:v>48</c:v>
                </c:pt>
              </c:strCache>
            </c:strRef>
          </c:cat>
          <c:val>
            <c:numRef>
              <c:f>'Kind Kengetallen Gemeentes'!$P$8:$P$30</c:f>
              <c:numCache>
                <c:formatCode>General</c:formatCode>
                <c:ptCount val="22"/>
                <c:pt idx="2">
                  <c:v>1</c:v>
                </c:pt>
                <c:pt idx="3">
                  <c:v>1</c:v>
                </c:pt>
                <c:pt idx="8">
                  <c:v>1</c:v>
                </c:pt>
              </c:numCache>
            </c:numRef>
          </c:val>
        </c:ser>
        <c:dLbls>
          <c:showLegendKey val="0"/>
          <c:showVal val="0"/>
          <c:showCatName val="0"/>
          <c:showSerName val="0"/>
          <c:showPercent val="0"/>
          <c:showBubbleSize val="0"/>
        </c:dLbls>
        <c:gapWidth val="100"/>
        <c:overlap val="-24"/>
        <c:axId val="376404768"/>
        <c:axId val="376407120"/>
      </c:barChart>
      <c:catAx>
        <c:axId val="37640476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nl-NL"/>
          </a:p>
        </c:txPr>
        <c:crossAx val="376407120"/>
        <c:crosses val="autoZero"/>
        <c:auto val="1"/>
        <c:lblAlgn val="ctr"/>
        <c:lblOffset val="100"/>
        <c:noMultiLvlLbl val="0"/>
      </c:catAx>
      <c:valAx>
        <c:axId val="376407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nl-NL"/>
          </a:p>
        </c:txPr>
        <c:crossAx val="3764047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extLst xmlns:c16r2="http://schemas.microsoft.com/office/drawing/2015/06/char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5.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pivotSource>
    <c:name>[JCF - P-04-Kengetallen cultuurbijdragen 2018.xlsb]Kind Kengetallen Fonds!Draaitabel6</c:name>
    <c:fmtId val="8"/>
  </c:pivotSource>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nl-NL" dirty="0" smtClean="0"/>
              <a:t>Cultuuraanvragen 2018</a:t>
            </a:r>
            <a:endParaRPr lang="nl-NL" dirty="0"/>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nl-NL"/>
        </a:p>
      </c:txPr>
    </c:title>
    <c:autoTitleDeleted val="0"/>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marker>
          <c:symbol val="none"/>
        </c:marker>
      </c:pivotFmt>
      <c:pivotFmt>
        <c:idx val="5"/>
        <c:marker>
          <c:symbol val="none"/>
        </c:marker>
      </c:pivotFmt>
      <c:pivotFmt>
        <c:idx val="6"/>
        <c:marker>
          <c:symbol val="none"/>
        </c:marker>
      </c:pivotFmt>
    </c:pivotFmts>
    <c:plotArea>
      <c:layout>
        <c:manualLayout>
          <c:layoutTarget val="inner"/>
          <c:xMode val="edge"/>
          <c:yMode val="edge"/>
          <c:x val="5.0085286097612827E-2"/>
          <c:y val="5.7884450180940211E-2"/>
          <c:w val="0.83236416045199424"/>
          <c:h val="0.87003497092360882"/>
        </c:manualLayout>
      </c:layout>
      <c:barChart>
        <c:barDir val="col"/>
        <c:grouping val="clustered"/>
        <c:varyColors val="0"/>
        <c:ser>
          <c:idx val="0"/>
          <c:order val="0"/>
          <c:tx>
            <c:strRef>
              <c:f>'Kind Kengetallen Fonds'!$P$7:$P$8</c:f>
              <c:strCache>
                <c:ptCount val="1"/>
                <c:pt idx="0">
                  <c:v>Man</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cat>
            <c:strRef>
              <c:f>'Kind Kengetallen Fonds'!$O$9:$O$25</c:f>
              <c:strCache>
                <c:ptCount val="16"/>
                <c:pt idx="0">
                  <c:v>3</c:v>
                </c:pt>
                <c:pt idx="1">
                  <c:v>4</c:v>
                </c:pt>
                <c:pt idx="2">
                  <c:v>5</c:v>
                </c:pt>
                <c:pt idx="3">
                  <c:v>6</c:v>
                </c:pt>
                <c:pt idx="4">
                  <c:v>7</c:v>
                </c:pt>
                <c:pt idx="5">
                  <c:v>8</c:v>
                </c:pt>
                <c:pt idx="6">
                  <c:v>9</c:v>
                </c:pt>
                <c:pt idx="7">
                  <c:v>10</c:v>
                </c:pt>
                <c:pt idx="8">
                  <c:v>11</c:v>
                </c:pt>
                <c:pt idx="9">
                  <c:v>12</c:v>
                </c:pt>
                <c:pt idx="10">
                  <c:v>13</c:v>
                </c:pt>
                <c:pt idx="11">
                  <c:v>14</c:v>
                </c:pt>
                <c:pt idx="12">
                  <c:v>15</c:v>
                </c:pt>
                <c:pt idx="13">
                  <c:v>16</c:v>
                </c:pt>
                <c:pt idx="14">
                  <c:v>17</c:v>
                </c:pt>
                <c:pt idx="15">
                  <c:v>2</c:v>
                </c:pt>
              </c:strCache>
            </c:strRef>
          </c:cat>
          <c:val>
            <c:numRef>
              <c:f>'Kind Kengetallen Fonds'!$P$9:$P$25</c:f>
              <c:numCache>
                <c:formatCode>General</c:formatCode>
                <c:ptCount val="16"/>
                <c:pt idx="1">
                  <c:v>6</c:v>
                </c:pt>
                <c:pt idx="2">
                  <c:v>7</c:v>
                </c:pt>
                <c:pt idx="3">
                  <c:v>11</c:v>
                </c:pt>
                <c:pt idx="4">
                  <c:v>10</c:v>
                </c:pt>
                <c:pt idx="5">
                  <c:v>10</c:v>
                </c:pt>
                <c:pt idx="6">
                  <c:v>11</c:v>
                </c:pt>
                <c:pt idx="7">
                  <c:v>11</c:v>
                </c:pt>
                <c:pt idx="8">
                  <c:v>16</c:v>
                </c:pt>
                <c:pt idx="9">
                  <c:v>10</c:v>
                </c:pt>
                <c:pt idx="10">
                  <c:v>8</c:v>
                </c:pt>
                <c:pt idx="11">
                  <c:v>6</c:v>
                </c:pt>
                <c:pt idx="12">
                  <c:v>7</c:v>
                </c:pt>
                <c:pt idx="13">
                  <c:v>5</c:v>
                </c:pt>
                <c:pt idx="14">
                  <c:v>5</c:v>
                </c:pt>
              </c:numCache>
            </c:numRef>
          </c:val>
          <c:extLst xmlns:c16r2="http://schemas.microsoft.com/office/drawing/2015/06/chart">
            <c:ext xmlns:c16="http://schemas.microsoft.com/office/drawing/2014/chart" uri="{C3380CC4-5D6E-409C-BE32-E72D297353CC}">
              <c16:uniqueId val="{00000000-59B7-4709-82A3-96F3FED192FC}"/>
            </c:ext>
          </c:extLst>
        </c:ser>
        <c:ser>
          <c:idx val="1"/>
          <c:order val="1"/>
          <c:tx>
            <c:strRef>
              <c:f>'Kind Kengetallen Fonds'!$Q$7:$Q$8</c:f>
              <c:strCache>
                <c:ptCount val="1"/>
                <c:pt idx="0">
                  <c:v>Vrouw</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invertIfNegative val="0"/>
          <c:cat>
            <c:strRef>
              <c:f>'Kind Kengetallen Fonds'!$O$9:$O$25</c:f>
              <c:strCache>
                <c:ptCount val="16"/>
                <c:pt idx="0">
                  <c:v>3</c:v>
                </c:pt>
                <c:pt idx="1">
                  <c:v>4</c:v>
                </c:pt>
                <c:pt idx="2">
                  <c:v>5</c:v>
                </c:pt>
                <c:pt idx="3">
                  <c:v>6</c:v>
                </c:pt>
                <c:pt idx="4">
                  <c:v>7</c:v>
                </c:pt>
                <c:pt idx="5">
                  <c:v>8</c:v>
                </c:pt>
                <c:pt idx="6">
                  <c:v>9</c:v>
                </c:pt>
                <c:pt idx="7">
                  <c:v>10</c:v>
                </c:pt>
                <c:pt idx="8">
                  <c:v>11</c:v>
                </c:pt>
                <c:pt idx="9">
                  <c:v>12</c:v>
                </c:pt>
                <c:pt idx="10">
                  <c:v>13</c:v>
                </c:pt>
                <c:pt idx="11">
                  <c:v>14</c:v>
                </c:pt>
                <c:pt idx="12">
                  <c:v>15</c:v>
                </c:pt>
                <c:pt idx="13">
                  <c:v>16</c:v>
                </c:pt>
                <c:pt idx="14">
                  <c:v>17</c:v>
                </c:pt>
                <c:pt idx="15">
                  <c:v>2</c:v>
                </c:pt>
              </c:strCache>
            </c:strRef>
          </c:cat>
          <c:val>
            <c:numRef>
              <c:f>'Kind Kengetallen Fonds'!$Q$9:$Q$25</c:f>
              <c:numCache>
                <c:formatCode>General</c:formatCode>
                <c:ptCount val="16"/>
                <c:pt idx="0">
                  <c:v>1</c:v>
                </c:pt>
                <c:pt idx="1">
                  <c:v>15</c:v>
                </c:pt>
                <c:pt idx="2">
                  <c:v>20</c:v>
                </c:pt>
                <c:pt idx="3">
                  <c:v>22</c:v>
                </c:pt>
                <c:pt idx="4">
                  <c:v>30</c:v>
                </c:pt>
                <c:pt idx="5">
                  <c:v>46</c:v>
                </c:pt>
                <c:pt idx="6">
                  <c:v>48</c:v>
                </c:pt>
                <c:pt idx="7">
                  <c:v>34</c:v>
                </c:pt>
                <c:pt idx="8">
                  <c:v>32</c:v>
                </c:pt>
                <c:pt idx="9">
                  <c:v>36</c:v>
                </c:pt>
                <c:pt idx="10">
                  <c:v>18</c:v>
                </c:pt>
                <c:pt idx="11">
                  <c:v>17</c:v>
                </c:pt>
                <c:pt idx="12">
                  <c:v>20</c:v>
                </c:pt>
                <c:pt idx="13">
                  <c:v>12</c:v>
                </c:pt>
                <c:pt idx="14">
                  <c:v>10</c:v>
                </c:pt>
                <c:pt idx="15">
                  <c:v>1</c:v>
                </c:pt>
              </c:numCache>
            </c:numRef>
          </c:val>
          <c:extLst xmlns:c16r2="http://schemas.microsoft.com/office/drawing/2015/06/chart">
            <c:ext xmlns:c16="http://schemas.microsoft.com/office/drawing/2014/chart" uri="{C3380CC4-5D6E-409C-BE32-E72D297353CC}">
              <c16:uniqueId val="{00000001-59B7-4709-82A3-96F3FED192FC}"/>
            </c:ext>
          </c:extLst>
        </c:ser>
        <c:dLbls>
          <c:showLegendKey val="0"/>
          <c:showVal val="0"/>
          <c:showCatName val="0"/>
          <c:showSerName val="0"/>
          <c:showPercent val="0"/>
          <c:showBubbleSize val="0"/>
        </c:dLbls>
        <c:gapWidth val="100"/>
        <c:overlap val="-24"/>
        <c:axId val="376401632"/>
        <c:axId val="376405160"/>
      </c:barChart>
      <c:catAx>
        <c:axId val="3764016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nl-NL"/>
          </a:p>
        </c:txPr>
        <c:crossAx val="376405160"/>
        <c:crosses val="autoZero"/>
        <c:auto val="1"/>
        <c:lblAlgn val="ctr"/>
        <c:lblOffset val="100"/>
        <c:noMultiLvlLbl val="0"/>
      </c:catAx>
      <c:valAx>
        <c:axId val="376405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nl-NL"/>
          </a:p>
        </c:txPr>
        <c:crossAx val="37640163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extLst xmlns:c16r2="http://schemas.microsoft.com/office/drawing/2015/06/char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6.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Aanvragen</a:t>
            </a:r>
            <a:r>
              <a:rPr lang="en-US" baseline="0" dirty="0" smtClean="0"/>
              <a:t> % </a:t>
            </a:r>
            <a:r>
              <a:rPr lang="en-US" dirty="0" smtClean="0"/>
              <a:t>per </a:t>
            </a:r>
            <a:r>
              <a:rPr lang="en-US" dirty="0" err="1"/>
              <a:t>geslacht</a:t>
            </a:r>
            <a:r>
              <a:rPr lang="en-US" dirty="0"/>
              <a:t>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Blad1!$B$1</c:f>
              <c:strCache>
                <c:ptCount val="1"/>
                <c:pt idx="0">
                  <c:v>Geslacht</c:v>
                </c:pt>
              </c:strCache>
            </c:strRef>
          </c:tx>
          <c:dPt>
            <c:idx val="0"/>
            <c:bubble3D val="0"/>
            <c:spPr>
              <a:solidFill>
                <a:schemeClr val="accent1"/>
              </a:solidFill>
              <a:ln w="25400">
                <a:solidFill>
                  <a:schemeClr val="lt1"/>
                </a:solidFill>
              </a:ln>
              <a:effectLst/>
              <a:sp3d contourW="25400">
                <a:contourClr>
                  <a:schemeClr val="lt1"/>
                </a:contourClr>
              </a:sp3d>
            </c:spPr>
          </c:dPt>
          <c:dPt>
            <c:idx val="1"/>
            <c:bubble3D val="0"/>
            <c:spPr>
              <a:solidFill>
                <a:schemeClr val="accent3"/>
              </a:solidFill>
              <a:ln w="25400">
                <a:solidFill>
                  <a:schemeClr val="lt1"/>
                </a:solidFill>
              </a:ln>
              <a:effectLst/>
              <a:sp3d contourW="25400">
                <a:contourClr>
                  <a:schemeClr val="lt1"/>
                </a:contourClr>
              </a:sp3d>
            </c:spPr>
          </c:dPt>
          <c:dPt>
            <c:idx val="2"/>
            <c:bubble3D val="0"/>
            <c:spPr>
              <a:solidFill>
                <a:schemeClr val="accent5"/>
              </a:solidFill>
              <a:ln w="25400">
                <a:solidFill>
                  <a:schemeClr val="lt1"/>
                </a:solidFill>
              </a:ln>
              <a:effectLst/>
              <a:sp3d contourW="25400">
                <a:contourClr>
                  <a:schemeClr val="lt1"/>
                </a:contourClr>
              </a:sp3d>
            </c:spPr>
          </c:dPt>
          <c:dPt>
            <c:idx val="3"/>
            <c:bubble3D val="0"/>
            <c:spPr>
              <a:solidFill>
                <a:schemeClr val="accent1">
                  <a:lumMod val="60000"/>
                </a:schemeClr>
              </a:solidFill>
              <a:ln w="25400">
                <a:solidFill>
                  <a:schemeClr val="lt1"/>
                </a:solidFill>
              </a:ln>
              <a:effectLst/>
              <a:sp3d contourW="25400">
                <a:contourClr>
                  <a:schemeClr val="lt1"/>
                </a:contourClr>
              </a:sp3d>
            </c:spPr>
          </c:dPt>
          <c:dPt>
            <c:idx val="4"/>
            <c:bubble3D val="0"/>
            <c:spPr>
              <a:solidFill>
                <a:schemeClr val="accent3">
                  <a:lumMod val="60000"/>
                </a:schemeClr>
              </a:solidFill>
              <a:ln w="25400">
                <a:solidFill>
                  <a:schemeClr val="lt1"/>
                </a:solidFill>
              </a:ln>
              <a:effectLst/>
              <a:sp3d contourW="25400">
                <a:contourClr>
                  <a:schemeClr val="lt1"/>
                </a:contourClr>
              </a:sp3d>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Blad1!$A$2:$A$6</c:f>
              <c:strCache>
                <c:ptCount val="2"/>
                <c:pt idx="0">
                  <c:v>Meisje</c:v>
                </c:pt>
                <c:pt idx="1">
                  <c:v>Jongen </c:v>
                </c:pt>
              </c:strCache>
            </c:strRef>
          </c:cat>
          <c:val>
            <c:numRef>
              <c:f>Blad1!$B$2:$B$6</c:f>
              <c:numCache>
                <c:formatCode>General</c:formatCode>
                <c:ptCount val="5"/>
                <c:pt idx="0">
                  <c:v>45</c:v>
                </c:pt>
                <c:pt idx="1">
                  <c:v>55</c:v>
                </c:pt>
              </c:numCache>
            </c:numRef>
          </c:val>
        </c:ser>
        <c:dLbls>
          <c:dLblPos val="outEnd"/>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pieChart>
        <c:varyColors val="1"/>
        <c:ser>
          <c:idx val="0"/>
          <c:order val="0"/>
          <c:tx>
            <c:strRef>
              <c:f>Blad1!$B$1</c:f>
              <c:strCache>
                <c:ptCount val="1"/>
                <c:pt idx="0">
                  <c:v>Aantal aanvragen sport</c:v>
                </c:pt>
              </c:strCache>
            </c:strRef>
          </c:tx>
          <c:dPt>
            <c:idx val="0"/>
            <c:bubble3D val="0"/>
            <c:spPr>
              <a:solidFill>
                <a:schemeClr val="accent6"/>
              </a:solidFill>
              <a:ln w="19050">
                <a:solidFill>
                  <a:schemeClr val="lt1"/>
                </a:solidFill>
              </a:ln>
              <a:effectLst/>
            </c:spPr>
          </c:dPt>
          <c:dPt>
            <c:idx val="1"/>
            <c:bubble3D val="0"/>
            <c:spPr>
              <a:solidFill>
                <a:schemeClr val="accent5"/>
              </a:solidFill>
              <a:ln w="19050">
                <a:solidFill>
                  <a:schemeClr val="lt1"/>
                </a:solidFill>
              </a:ln>
              <a:effectLst/>
            </c:spPr>
          </c:dPt>
          <c:dPt>
            <c:idx val="2"/>
            <c:bubble3D val="0"/>
            <c:spPr>
              <a:solidFill>
                <a:schemeClr val="accent4"/>
              </a:solidFill>
              <a:ln w="19050">
                <a:solidFill>
                  <a:schemeClr val="lt1"/>
                </a:solidFill>
              </a:ln>
              <a:effectLst/>
            </c:spPr>
          </c:dPt>
          <c:dPt>
            <c:idx val="3"/>
            <c:bubble3D val="0"/>
            <c:spPr>
              <a:solidFill>
                <a:schemeClr val="accent6">
                  <a:lumMod val="60000"/>
                </a:schemeClr>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Blad1!$A$2:$A$5</c:f>
              <c:strCache>
                <c:ptCount val="3"/>
                <c:pt idx="0">
                  <c:v>Jongens</c:v>
                </c:pt>
                <c:pt idx="1">
                  <c:v>Meisjes</c:v>
                </c:pt>
                <c:pt idx="2">
                  <c:v>Onbekend</c:v>
                </c:pt>
              </c:strCache>
            </c:strRef>
          </c:cat>
          <c:val>
            <c:numRef>
              <c:f>Blad1!$B$2:$B$5</c:f>
              <c:numCache>
                <c:formatCode>General</c:formatCode>
                <c:ptCount val="4"/>
                <c:pt idx="0">
                  <c:v>1227</c:v>
                </c:pt>
                <c:pt idx="1">
                  <c:v>739</c:v>
                </c:pt>
                <c:pt idx="2">
                  <c:v>3</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pieChart>
        <c:varyColors val="1"/>
        <c:ser>
          <c:idx val="0"/>
          <c:order val="0"/>
          <c:tx>
            <c:strRef>
              <c:f>Blad1!$B$1</c:f>
              <c:strCache>
                <c:ptCount val="1"/>
                <c:pt idx="0">
                  <c:v>Aantal aanvragen cultuur</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Blad1!$A$2:$A$5</c:f>
              <c:strCache>
                <c:ptCount val="2"/>
                <c:pt idx="0">
                  <c:v>Jongens</c:v>
                </c:pt>
                <c:pt idx="1">
                  <c:v>Meisjes</c:v>
                </c:pt>
              </c:strCache>
            </c:strRef>
          </c:cat>
          <c:val>
            <c:numRef>
              <c:f>Blad1!$B$2:$B$5</c:f>
              <c:numCache>
                <c:formatCode>General</c:formatCode>
                <c:ptCount val="4"/>
                <c:pt idx="0">
                  <c:v>362</c:v>
                </c:pt>
                <c:pt idx="1">
                  <c:v>123</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Aanvragen uit  het onderwijs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Blad1!$A$2:$A$8</c:f>
              <c:strCache>
                <c:ptCount val="7"/>
                <c:pt idx="0">
                  <c:v>Gezondheidszorg</c:v>
                </c:pt>
                <c:pt idx="1">
                  <c:v>Jeugdzorg</c:v>
                </c:pt>
                <c:pt idx="2">
                  <c:v>Maatschappelijk werk</c:v>
                </c:pt>
                <c:pt idx="3">
                  <c:v>Onderwijs</c:v>
                </c:pt>
                <c:pt idx="4">
                  <c:v>Buurtsportcoach</c:v>
                </c:pt>
                <c:pt idx="5">
                  <c:v>Overige</c:v>
                </c:pt>
                <c:pt idx="6">
                  <c:v>Schuldhulpverlening
</c:v>
                </c:pt>
              </c:strCache>
            </c:strRef>
          </c:cat>
          <c:val>
            <c:numRef>
              <c:f>Blad1!$B$2:$B$8</c:f>
              <c:numCache>
                <c:formatCode>#,##0</c:formatCode>
                <c:ptCount val="7"/>
                <c:pt idx="0">
                  <c:v>8</c:v>
                </c:pt>
                <c:pt idx="1">
                  <c:v>10</c:v>
                </c:pt>
                <c:pt idx="2">
                  <c:v>9</c:v>
                </c:pt>
                <c:pt idx="3">
                  <c:v>53</c:v>
                </c:pt>
                <c:pt idx="4">
                  <c:v>8</c:v>
                </c:pt>
                <c:pt idx="5">
                  <c:v>9</c:v>
                </c:pt>
                <c:pt idx="6" formatCode="General">
                  <c:v>3</c:v>
                </c:pt>
              </c:numCache>
            </c:numRef>
          </c:val>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3"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23554"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315165838"/>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ＭＳ Ｐゴシック" charset="0"/>
        <a:cs typeface="ＭＳ Ｐゴシック" charset="0"/>
      </a:defRPr>
    </a:lvl1pPr>
    <a:lvl2pPr marL="455613" algn="l" rtl="0" eaLnBrk="0" fontAlgn="base" hangingPunct="0">
      <a:spcBef>
        <a:spcPct val="0"/>
      </a:spcBef>
      <a:spcAft>
        <a:spcPct val="0"/>
      </a:spcAft>
      <a:defRPr sz="1200" kern="1200">
        <a:solidFill>
          <a:schemeClr val="tx1"/>
        </a:solidFill>
        <a:latin typeface="Gill Sans" charset="0"/>
        <a:ea typeface="ＭＳ Ｐゴシック" charset="0"/>
        <a:cs typeface="+mn-cs"/>
      </a:defRPr>
    </a:lvl2pPr>
    <a:lvl3pPr marL="912813" algn="l" rtl="0" eaLnBrk="0" fontAlgn="base" hangingPunct="0">
      <a:spcBef>
        <a:spcPct val="0"/>
      </a:spcBef>
      <a:spcAft>
        <a:spcPct val="0"/>
      </a:spcAft>
      <a:defRPr sz="1200" kern="1200">
        <a:solidFill>
          <a:schemeClr val="tx1"/>
        </a:solidFill>
        <a:latin typeface="Gill Sans" charset="0"/>
        <a:ea typeface="ＭＳ Ｐゴシック" charset="0"/>
        <a:cs typeface="+mn-cs"/>
      </a:defRPr>
    </a:lvl3pPr>
    <a:lvl4pPr marL="1370013" algn="l" rtl="0" eaLnBrk="0" fontAlgn="base" hangingPunct="0">
      <a:spcBef>
        <a:spcPct val="0"/>
      </a:spcBef>
      <a:spcAft>
        <a:spcPct val="0"/>
      </a:spcAft>
      <a:defRPr sz="1200" kern="1200">
        <a:solidFill>
          <a:schemeClr val="tx1"/>
        </a:solidFill>
        <a:latin typeface="Gill Sans" charset="0"/>
        <a:ea typeface="ＭＳ Ｐゴシック" charset="0"/>
        <a:cs typeface="+mn-cs"/>
      </a:defRPr>
    </a:lvl4pPr>
    <a:lvl5pPr marL="1827213" algn="l" rtl="0" eaLnBrk="0" fontAlgn="base" hangingPunct="0">
      <a:spcBef>
        <a:spcPct val="0"/>
      </a:spcBef>
      <a:spcAft>
        <a:spcPct val="0"/>
      </a:spcAft>
      <a:defRPr sz="1200" kern="1200">
        <a:solidFill>
          <a:schemeClr val="tx1"/>
        </a:solidFill>
        <a:latin typeface="Gill Sans" charset="0"/>
        <a:ea typeface="ＭＳ Ｐゴシック" charset="0"/>
        <a:cs typeface="+mn-cs"/>
      </a:defRPr>
    </a:lvl5pPr>
    <a:lvl6pPr marL="2285900" algn="l" defTabSz="457180" rtl="0" eaLnBrk="1" latinLnBrk="0" hangingPunct="1">
      <a:defRPr sz="1200" kern="1200">
        <a:solidFill>
          <a:schemeClr val="tx1"/>
        </a:solidFill>
        <a:latin typeface="+mn-lt"/>
        <a:ea typeface="+mn-ea"/>
        <a:cs typeface="+mn-cs"/>
      </a:defRPr>
    </a:lvl6pPr>
    <a:lvl7pPr marL="2743080" algn="l" defTabSz="457180" rtl="0" eaLnBrk="1" latinLnBrk="0" hangingPunct="1">
      <a:defRPr sz="1200" kern="1200">
        <a:solidFill>
          <a:schemeClr val="tx1"/>
        </a:solidFill>
        <a:latin typeface="+mn-lt"/>
        <a:ea typeface="+mn-ea"/>
        <a:cs typeface="+mn-cs"/>
      </a:defRPr>
    </a:lvl7pPr>
    <a:lvl8pPr marL="3200260" algn="l" defTabSz="457180" rtl="0" eaLnBrk="1" latinLnBrk="0" hangingPunct="1">
      <a:defRPr sz="1200" kern="1200">
        <a:solidFill>
          <a:schemeClr val="tx1"/>
        </a:solidFill>
        <a:latin typeface="+mn-lt"/>
        <a:ea typeface="+mn-ea"/>
        <a:cs typeface="+mn-cs"/>
      </a:defRPr>
    </a:lvl8pPr>
    <a:lvl9pPr marL="3657440" algn="l" defTabSz="45718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_Titeldia">
    <p:spTree>
      <p:nvGrpSpPr>
        <p:cNvPr id="1" name=""/>
        <p:cNvGrpSpPr/>
        <p:nvPr/>
      </p:nvGrpSpPr>
      <p:grpSpPr>
        <a:xfrm>
          <a:off x="0" y="0"/>
          <a:ext cx="0" cy="0"/>
          <a:chOff x="0" y="0"/>
          <a:chExt cx="0" cy="0"/>
        </a:xfrm>
      </p:grpSpPr>
      <p:pic>
        <p:nvPicPr>
          <p:cNvPr id="3" name="Afbeelding 6" descr="059 JEU 18.003 Powerpoint S&amp;C-C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256000" cy="1219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el 1"/>
          <p:cNvSpPr txBox="1">
            <a:spLocks/>
          </p:cNvSpPr>
          <p:nvPr/>
        </p:nvSpPr>
        <p:spPr>
          <a:xfrm>
            <a:off x="812800" y="488950"/>
            <a:ext cx="14630400" cy="2032000"/>
          </a:xfrm>
          <a:prstGeom prst="rect">
            <a:avLst/>
          </a:prstGeom>
        </p:spPr>
        <p:txBody>
          <a:bodyPr lIns="162553" tIns="81276" rIns="162553" bIns="81276" anchor="ctr">
            <a:normAutofit/>
          </a:bodyPr>
          <a:lstStyle>
            <a:lvl1pPr algn="l" defTabSz="457200" rtl="0" eaLnBrk="1" latinLnBrk="0" hangingPunct="1">
              <a:spcBef>
                <a:spcPct val="0"/>
              </a:spcBef>
              <a:buNone/>
              <a:defRPr sz="4000" b="1" kern="1200">
                <a:solidFill>
                  <a:schemeClr val="tx1"/>
                </a:solidFill>
                <a:latin typeface="+mj-lt"/>
                <a:ea typeface="+mj-ea"/>
                <a:cs typeface="+mj-cs"/>
              </a:defRPr>
            </a:lvl1pPr>
          </a:lstStyle>
          <a:p>
            <a:pPr>
              <a:defRPr/>
            </a:pPr>
            <a:endParaRPr lang="nl-NL" dirty="0"/>
          </a:p>
        </p:txBody>
      </p:sp>
      <p:sp>
        <p:nvSpPr>
          <p:cNvPr id="9" name="Tijdelijke aanduiding voor titel 1"/>
          <p:cNvSpPr>
            <a:spLocks noGrp="1"/>
          </p:cNvSpPr>
          <p:nvPr>
            <p:ph type="title"/>
          </p:nvPr>
        </p:nvSpPr>
        <p:spPr>
          <a:xfrm>
            <a:off x="1083733" y="759180"/>
            <a:ext cx="10307961" cy="2032000"/>
          </a:xfrm>
          <a:prstGeom prst="rect">
            <a:avLst/>
          </a:prstGeom>
        </p:spPr>
        <p:txBody>
          <a:bodyPr rtlCol="0" anchor="t">
            <a:noAutofit/>
          </a:bodyPr>
          <a:lstStyle/>
          <a:p>
            <a:r>
              <a:rPr lang="nl-NL" smtClean="0"/>
              <a:t>Klik om de stijl te bewerken</a:t>
            </a:r>
            <a:endParaRPr lang="nl-NL" dirty="0"/>
          </a:p>
        </p:txBody>
      </p:sp>
    </p:spTree>
    <p:extLst>
      <p:ext uri="{BB962C8B-B14F-4D97-AF65-F5344CB8AC3E}">
        <p14:creationId xmlns:p14="http://schemas.microsoft.com/office/powerpoint/2010/main" val="2000355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Inhoud">
    <p:spTree>
      <p:nvGrpSpPr>
        <p:cNvPr id="1" name=""/>
        <p:cNvGrpSpPr/>
        <p:nvPr/>
      </p:nvGrpSpPr>
      <p:grpSpPr>
        <a:xfrm>
          <a:off x="0" y="0"/>
          <a:ext cx="0" cy="0"/>
          <a:chOff x="0" y="0"/>
          <a:chExt cx="0" cy="0"/>
        </a:xfrm>
      </p:grpSpPr>
      <p:pic>
        <p:nvPicPr>
          <p:cNvPr id="4" name="Afbeelding 6" descr="059 JEU 18.003 Powerpoint S&amp;C-C1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256000" cy="1219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el 1"/>
          <p:cNvSpPr>
            <a:spLocks noGrp="1"/>
          </p:cNvSpPr>
          <p:nvPr>
            <p:ph type="title"/>
          </p:nvPr>
        </p:nvSpPr>
        <p:spPr>
          <a:xfrm>
            <a:off x="812800" y="488950"/>
            <a:ext cx="14630400" cy="2032000"/>
          </a:xfrm>
        </p:spPr>
        <p:txBody>
          <a:bodyPr/>
          <a:lstStyle/>
          <a:p>
            <a:r>
              <a:rPr lang="nl-NL" smtClean="0"/>
              <a:t>Klik om de stijl te bewerken</a:t>
            </a:r>
            <a:endParaRPr lang="nl-NL" dirty="0"/>
          </a:p>
        </p:txBody>
      </p:sp>
      <p:sp>
        <p:nvSpPr>
          <p:cNvPr id="6" name="Tijdelijke aanduiding voor inhoud 2"/>
          <p:cNvSpPr>
            <a:spLocks noGrp="1"/>
          </p:cNvSpPr>
          <p:nvPr>
            <p:ph idx="1"/>
          </p:nvPr>
        </p:nvSpPr>
        <p:spPr>
          <a:xfrm>
            <a:off x="812800" y="2844803"/>
            <a:ext cx="14630400" cy="6202436"/>
          </a:xfrm>
        </p:spPr>
        <p:txBody>
          <a:bodyPr>
            <a:noAutofit/>
          </a:bodyPr>
          <a:lstStyle>
            <a:lvl1pPr>
              <a:defRPr sz="4000"/>
            </a:lvl1pPr>
            <a:lvl2pPr>
              <a:defRPr sz="4000"/>
            </a:lvl2pPr>
            <a:lvl3pPr>
              <a:defRPr sz="4000"/>
            </a:lvl3pPr>
            <a:lvl4pPr>
              <a:defRPr sz="4000"/>
            </a:lvl4pPr>
            <a:lvl5pPr>
              <a:defRPr sz="40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122513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pic>
        <p:nvPicPr>
          <p:cNvPr id="4" name="Afbeelding 6" descr="059 JEU 18.003 Powerpoint S&amp;C-C1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256000" cy="1219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nl-NL" smtClean="0"/>
              <a:t>Klik om de stijl te bewerken</a:t>
            </a:r>
            <a:endParaRPr lang="nl-NL" dirty="0"/>
          </a:p>
        </p:txBody>
      </p:sp>
      <p:sp>
        <p:nvSpPr>
          <p:cNvPr id="3" name="Tijdelijke aanduiding voor inhoud 2"/>
          <p:cNvSpPr>
            <a:spLocks noGrp="1"/>
          </p:cNvSpPr>
          <p:nvPr>
            <p:ph idx="1"/>
          </p:nvPr>
        </p:nvSpPr>
        <p:spPr>
          <a:xfrm>
            <a:off x="812800" y="2844803"/>
            <a:ext cx="14630400" cy="6202436"/>
          </a:xfrm>
        </p:spPr>
        <p:txBody>
          <a:bodyPr>
            <a:noAutofit/>
          </a:bodyPr>
          <a:lstStyle>
            <a:lvl1pPr>
              <a:defRPr sz="4000"/>
            </a:lvl1pPr>
            <a:lvl2pPr>
              <a:defRPr sz="4000"/>
            </a:lvl2pPr>
            <a:lvl3pPr>
              <a:defRPr sz="4000"/>
            </a:lvl3pPr>
            <a:lvl4pPr>
              <a:defRPr sz="4000"/>
            </a:lvl4pPr>
            <a:lvl5pPr>
              <a:defRPr sz="40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849570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el en object">
    <p:spTree>
      <p:nvGrpSpPr>
        <p:cNvPr id="1" name=""/>
        <p:cNvGrpSpPr/>
        <p:nvPr/>
      </p:nvGrpSpPr>
      <p:grpSpPr>
        <a:xfrm>
          <a:off x="0" y="0"/>
          <a:ext cx="0" cy="0"/>
          <a:chOff x="0" y="0"/>
          <a:chExt cx="0" cy="0"/>
        </a:xfrm>
      </p:grpSpPr>
      <p:pic>
        <p:nvPicPr>
          <p:cNvPr id="4" name="Afbeelding 6" descr="059 JEU 18.003 Powerpoint S&amp;C-C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256000" cy="1219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nl-NL" smtClean="0"/>
              <a:t>Klik om de stijl te bewerken</a:t>
            </a:r>
            <a:endParaRPr lang="nl-NL" dirty="0"/>
          </a:p>
        </p:txBody>
      </p:sp>
      <p:sp>
        <p:nvSpPr>
          <p:cNvPr id="3" name="Tijdelijke aanduiding voor inhoud 2"/>
          <p:cNvSpPr>
            <a:spLocks noGrp="1"/>
          </p:cNvSpPr>
          <p:nvPr>
            <p:ph idx="1"/>
          </p:nvPr>
        </p:nvSpPr>
        <p:spPr>
          <a:xfrm>
            <a:off x="812800" y="2844803"/>
            <a:ext cx="14630400" cy="6202436"/>
          </a:xfrm>
        </p:spPr>
        <p:txBody>
          <a:bodyPr>
            <a:noAutofit/>
          </a:bodyPr>
          <a:lstStyle>
            <a:lvl1pPr>
              <a:defRPr sz="4000"/>
            </a:lvl1pPr>
            <a:lvl2pPr>
              <a:defRPr sz="4000"/>
            </a:lvl2pPr>
            <a:lvl3pPr>
              <a:defRPr sz="4000"/>
            </a:lvl3pPr>
            <a:lvl4pPr>
              <a:defRPr sz="4000"/>
            </a:lvl4pPr>
            <a:lvl5pPr>
              <a:defRPr sz="40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4198506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Afsluiting">
    <p:spTree>
      <p:nvGrpSpPr>
        <p:cNvPr id="1" name=""/>
        <p:cNvGrpSpPr/>
        <p:nvPr/>
      </p:nvGrpSpPr>
      <p:grpSpPr>
        <a:xfrm>
          <a:off x="0" y="0"/>
          <a:ext cx="0" cy="0"/>
          <a:chOff x="0" y="0"/>
          <a:chExt cx="0" cy="0"/>
        </a:xfrm>
      </p:grpSpPr>
      <p:pic>
        <p:nvPicPr>
          <p:cNvPr id="2" name="Afbeelding 6" descr="059 JEU 18.003 Powerpoint S&amp;C-C1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256000" cy="1219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5156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ijdelijke aanduiding voor titel 1"/>
          <p:cNvSpPr>
            <a:spLocks noGrp="1"/>
          </p:cNvSpPr>
          <p:nvPr>
            <p:ph type="title"/>
          </p:nvPr>
        </p:nvSpPr>
        <p:spPr bwMode="auto">
          <a:xfrm>
            <a:off x="812800" y="488950"/>
            <a:ext cx="1463040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62553" tIns="81276" rIns="162553" bIns="81276" numCol="1" anchor="ctr" anchorCtr="0" compatLnSpc="1">
            <a:prstTxWarp prst="textNoShape">
              <a:avLst/>
            </a:prstTxWarp>
          </a:bodyPr>
          <a:lstStyle/>
          <a:p>
            <a:pPr lvl="0"/>
            <a:r>
              <a:rPr lang="nl-NL"/>
              <a:t>Titelstijl van model bewerken</a:t>
            </a:r>
          </a:p>
        </p:txBody>
      </p:sp>
      <p:sp>
        <p:nvSpPr>
          <p:cNvPr id="8195" name="Tijdelijke aanduiding voor tekst 2"/>
          <p:cNvSpPr>
            <a:spLocks noGrp="1"/>
          </p:cNvSpPr>
          <p:nvPr>
            <p:ph type="body" idx="1"/>
          </p:nvPr>
        </p:nvSpPr>
        <p:spPr bwMode="auto">
          <a:xfrm>
            <a:off x="812800" y="2844800"/>
            <a:ext cx="14630400" cy="804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62553" tIns="81276" rIns="162553" bIns="81276" numCol="1" anchor="t" anchorCtr="0" compatLnSpc="1">
            <a:prstTxWarp prst="textNoShape">
              <a:avLst/>
            </a:prstTxWarp>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12800" y="11299825"/>
            <a:ext cx="3792538" cy="649288"/>
          </a:xfrm>
          <a:prstGeom prst="rect">
            <a:avLst/>
          </a:prstGeom>
        </p:spPr>
        <p:txBody>
          <a:bodyPr vert="horz" lIns="162553" tIns="81276" rIns="162553" bIns="81276" rtlCol="0" anchor="ctr"/>
          <a:lstStyle>
            <a:lvl1pPr algn="l">
              <a:defRPr sz="2100" smtClean="0">
                <a:solidFill>
                  <a:schemeClr val="tx1">
                    <a:tint val="75000"/>
                  </a:schemeClr>
                </a:solidFill>
              </a:defRPr>
            </a:lvl1pPr>
          </a:lstStyle>
          <a:p>
            <a:pPr>
              <a:defRPr/>
            </a:pPr>
            <a:fld id="{27FFCED4-AAD4-4249-954B-CD397DDEB37A}" type="datetimeFigureOut">
              <a:rPr lang="nl-NL"/>
              <a:pPr>
                <a:defRPr/>
              </a:pPr>
              <a:t>26-3-2019</a:t>
            </a:fld>
            <a:endParaRPr lang="nl-NL"/>
          </a:p>
        </p:txBody>
      </p:sp>
      <p:sp>
        <p:nvSpPr>
          <p:cNvPr id="5" name="Tijdelijke aanduiding voor voettekst 4"/>
          <p:cNvSpPr>
            <a:spLocks noGrp="1"/>
          </p:cNvSpPr>
          <p:nvPr>
            <p:ph type="ftr" sz="quarter" idx="3"/>
          </p:nvPr>
        </p:nvSpPr>
        <p:spPr>
          <a:xfrm>
            <a:off x="5554663" y="11299825"/>
            <a:ext cx="5146675" cy="649288"/>
          </a:xfrm>
          <a:prstGeom prst="rect">
            <a:avLst/>
          </a:prstGeom>
        </p:spPr>
        <p:txBody>
          <a:bodyPr vert="horz" lIns="162553" tIns="81276" rIns="162553" bIns="81276" rtlCol="0" anchor="ctr"/>
          <a:lstStyle>
            <a:lvl1pPr algn="ctr">
              <a:defRPr sz="2100">
                <a:solidFill>
                  <a:schemeClr val="tx1">
                    <a:tint val="75000"/>
                  </a:schemeClr>
                </a:solidFill>
              </a:defRPr>
            </a:lvl1pPr>
          </a:lstStyle>
          <a:p>
            <a:pPr>
              <a:defRPr/>
            </a:pPr>
            <a:endParaRPr lang="nl-NL"/>
          </a:p>
        </p:txBody>
      </p:sp>
      <p:sp>
        <p:nvSpPr>
          <p:cNvPr id="6" name="Tijdelijke aanduiding voor dianummer 5"/>
          <p:cNvSpPr>
            <a:spLocks noGrp="1"/>
          </p:cNvSpPr>
          <p:nvPr>
            <p:ph type="sldNum" sz="quarter" idx="4"/>
          </p:nvPr>
        </p:nvSpPr>
        <p:spPr>
          <a:xfrm>
            <a:off x="11650663" y="11299825"/>
            <a:ext cx="3792537" cy="649288"/>
          </a:xfrm>
          <a:prstGeom prst="rect">
            <a:avLst/>
          </a:prstGeom>
        </p:spPr>
        <p:txBody>
          <a:bodyPr vert="horz" lIns="162553" tIns="81276" rIns="162553" bIns="81276" rtlCol="0" anchor="ctr"/>
          <a:lstStyle>
            <a:lvl1pPr algn="r">
              <a:defRPr sz="2100" smtClean="0">
                <a:solidFill>
                  <a:schemeClr val="tx1">
                    <a:tint val="75000"/>
                  </a:schemeClr>
                </a:solidFill>
              </a:defRPr>
            </a:lvl1pPr>
          </a:lstStyle>
          <a:p>
            <a:pPr>
              <a:defRPr/>
            </a:pPr>
            <a:fld id="{906AA907-AD11-8048-9839-2485F305B274}" type="slidenum">
              <a:rPr lang="nl-NL"/>
              <a:pPr>
                <a:defRPr/>
              </a:pPr>
              <a:t>‹nr.›</a:t>
            </a:fld>
            <a:endParaRPr lang="nl-NL"/>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p:transition spd="med">
    <p:push/>
  </p:transition>
  <p:timing>
    <p:tnLst>
      <p:par>
        <p:cTn id="1" dur="indefinite" restart="never" nodeType="tmRoot"/>
      </p:par>
    </p:tnLst>
  </p:timing>
  <p:txStyles>
    <p:titleStyle>
      <a:lvl1pPr algn="l" defTabSz="811213" rtl="0" eaLnBrk="1" fontAlgn="base" hangingPunct="1">
        <a:spcBef>
          <a:spcPct val="0"/>
        </a:spcBef>
        <a:spcAft>
          <a:spcPct val="0"/>
        </a:spcAft>
        <a:defRPr sz="6000" b="1" kern="1200">
          <a:solidFill>
            <a:schemeClr val="tx1"/>
          </a:solidFill>
          <a:latin typeface="+mj-lt"/>
          <a:ea typeface="ＭＳ Ｐゴシック" charset="0"/>
          <a:cs typeface="ＭＳ Ｐゴシック" charset="0"/>
        </a:defRPr>
      </a:lvl1pPr>
      <a:lvl2pPr algn="l" defTabSz="811213" rtl="0" eaLnBrk="1" fontAlgn="base" hangingPunct="1">
        <a:spcBef>
          <a:spcPct val="0"/>
        </a:spcBef>
        <a:spcAft>
          <a:spcPct val="0"/>
        </a:spcAft>
        <a:defRPr sz="6000" b="1">
          <a:solidFill>
            <a:schemeClr val="tx1"/>
          </a:solidFill>
          <a:latin typeface="Arial" charset="0"/>
          <a:ea typeface="ＭＳ Ｐゴシック" charset="0"/>
          <a:cs typeface="ＭＳ Ｐゴシック" charset="0"/>
        </a:defRPr>
      </a:lvl2pPr>
      <a:lvl3pPr algn="l" defTabSz="811213" rtl="0" eaLnBrk="1" fontAlgn="base" hangingPunct="1">
        <a:spcBef>
          <a:spcPct val="0"/>
        </a:spcBef>
        <a:spcAft>
          <a:spcPct val="0"/>
        </a:spcAft>
        <a:defRPr sz="6000" b="1">
          <a:solidFill>
            <a:schemeClr val="tx1"/>
          </a:solidFill>
          <a:latin typeface="Arial" charset="0"/>
          <a:ea typeface="ＭＳ Ｐゴシック" charset="0"/>
          <a:cs typeface="ＭＳ Ｐゴシック" charset="0"/>
        </a:defRPr>
      </a:lvl3pPr>
      <a:lvl4pPr algn="l" defTabSz="811213" rtl="0" eaLnBrk="1" fontAlgn="base" hangingPunct="1">
        <a:spcBef>
          <a:spcPct val="0"/>
        </a:spcBef>
        <a:spcAft>
          <a:spcPct val="0"/>
        </a:spcAft>
        <a:defRPr sz="6000" b="1">
          <a:solidFill>
            <a:schemeClr val="tx1"/>
          </a:solidFill>
          <a:latin typeface="Arial" charset="0"/>
          <a:ea typeface="ＭＳ Ｐゴシック" charset="0"/>
          <a:cs typeface="ＭＳ Ｐゴシック" charset="0"/>
        </a:defRPr>
      </a:lvl4pPr>
      <a:lvl5pPr algn="l" defTabSz="811213" rtl="0" eaLnBrk="1" fontAlgn="base" hangingPunct="1">
        <a:spcBef>
          <a:spcPct val="0"/>
        </a:spcBef>
        <a:spcAft>
          <a:spcPct val="0"/>
        </a:spcAft>
        <a:defRPr sz="6000" b="1">
          <a:solidFill>
            <a:schemeClr val="tx1"/>
          </a:solidFill>
          <a:latin typeface="Arial" charset="0"/>
          <a:ea typeface="ＭＳ Ｐゴシック" charset="0"/>
          <a:cs typeface="ＭＳ Ｐゴシック" charset="0"/>
        </a:defRPr>
      </a:lvl5pPr>
      <a:lvl6pPr marL="457200" algn="l" defTabSz="811213" rtl="0" eaLnBrk="1" fontAlgn="base" hangingPunct="1">
        <a:spcBef>
          <a:spcPct val="0"/>
        </a:spcBef>
        <a:spcAft>
          <a:spcPct val="0"/>
        </a:spcAft>
        <a:defRPr sz="7100" b="1">
          <a:solidFill>
            <a:schemeClr val="tx1"/>
          </a:solidFill>
          <a:latin typeface="Arial" charset="0"/>
          <a:ea typeface="ＭＳ Ｐゴシック" charset="0"/>
          <a:cs typeface="ＭＳ Ｐゴシック" charset="0"/>
        </a:defRPr>
      </a:lvl6pPr>
      <a:lvl7pPr marL="914400" algn="l" defTabSz="811213" rtl="0" eaLnBrk="1" fontAlgn="base" hangingPunct="1">
        <a:spcBef>
          <a:spcPct val="0"/>
        </a:spcBef>
        <a:spcAft>
          <a:spcPct val="0"/>
        </a:spcAft>
        <a:defRPr sz="7100" b="1">
          <a:solidFill>
            <a:schemeClr val="tx1"/>
          </a:solidFill>
          <a:latin typeface="Arial" charset="0"/>
          <a:ea typeface="ＭＳ Ｐゴシック" charset="0"/>
          <a:cs typeface="ＭＳ Ｐゴシック" charset="0"/>
        </a:defRPr>
      </a:lvl7pPr>
      <a:lvl8pPr marL="1371600" algn="l" defTabSz="811213" rtl="0" eaLnBrk="1" fontAlgn="base" hangingPunct="1">
        <a:spcBef>
          <a:spcPct val="0"/>
        </a:spcBef>
        <a:spcAft>
          <a:spcPct val="0"/>
        </a:spcAft>
        <a:defRPr sz="7100" b="1">
          <a:solidFill>
            <a:schemeClr val="tx1"/>
          </a:solidFill>
          <a:latin typeface="Arial" charset="0"/>
          <a:ea typeface="ＭＳ Ｐゴシック" charset="0"/>
          <a:cs typeface="ＭＳ Ｐゴシック" charset="0"/>
        </a:defRPr>
      </a:lvl8pPr>
      <a:lvl9pPr marL="1828800" algn="l" defTabSz="811213" rtl="0" eaLnBrk="1" fontAlgn="base" hangingPunct="1">
        <a:spcBef>
          <a:spcPct val="0"/>
        </a:spcBef>
        <a:spcAft>
          <a:spcPct val="0"/>
        </a:spcAft>
        <a:defRPr sz="7100" b="1">
          <a:solidFill>
            <a:schemeClr val="tx1"/>
          </a:solidFill>
          <a:latin typeface="Arial" charset="0"/>
          <a:ea typeface="ＭＳ Ｐゴシック" charset="0"/>
          <a:cs typeface="ＭＳ Ｐゴシック" charset="0"/>
        </a:defRPr>
      </a:lvl9pPr>
    </p:titleStyle>
    <p:bodyStyle>
      <a:lvl1pPr marL="608013" indent="-608013" algn="l" defTabSz="811213" rtl="0" eaLnBrk="1" fontAlgn="base" hangingPunct="1">
        <a:spcBef>
          <a:spcPct val="20000"/>
        </a:spcBef>
        <a:spcAft>
          <a:spcPct val="0"/>
        </a:spcAft>
        <a:buClr>
          <a:schemeClr val="tx2"/>
        </a:buClr>
        <a:buFont typeface="Arial" charset="0"/>
        <a:buChar char="•"/>
        <a:defRPr sz="4000" kern="1200">
          <a:solidFill>
            <a:schemeClr val="tx1"/>
          </a:solidFill>
          <a:latin typeface="+mn-lt"/>
          <a:ea typeface="ＭＳ Ｐゴシック" charset="0"/>
          <a:cs typeface="ＭＳ Ｐゴシック" charset="0"/>
        </a:defRPr>
      </a:lvl1pPr>
      <a:lvl2pPr marL="1319213" indent="-506413" algn="l" defTabSz="811213" rtl="0" eaLnBrk="1" fontAlgn="base" hangingPunct="1">
        <a:spcBef>
          <a:spcPct val="20000"/>
        </a:spcBef>
        <a:spcAft>
          <a:spcPct val="0"/>
        </a:spcAft>
        <a:buClr>
          <a:schemeClr val="tx2"/>
        </a:buClr>
        <a:buFont typeface="Arial" charset="0"/>
        <a:buChar char="–"/>
        <a:defRPr sz="4000" kern="1200">
          <a:solidFill>
            <a:schemeClr val="tx1"/>
          </a:solidFill>
          <a:latin typeface="+mn-lt"/>
          <a:ea typeface="ＭＳ Ｐゴシック" charset="0"/>
          <a:cs typeface="+mn-cs"/>
        </a:defRPr>
      </a:lvl2pPr>
      <a:lvl3pPr marL="2030413" indent="-404813" algn="l" defTabSz="811213" rtl="0" eaLnBrk="1" fontAlgn="base" hangingPunct="1">
        <a:spcBef>
          <a:spcPct val="20000"/>
        </a:spcBef>
        <a:spcAft>
          <a:spcPct val="0"/>
        </a:spcAft>
        <a:buClr>
          <a:schemeClr val="tx2"/>
        </a:buClr>
        <a:buFont typeface="Arial" charset="0"/>
        <a:buChar char="•"/>
        <a:defRPr sz="4000" kern="1200">
          <a:solidFill>
            <a:schemeClr val="tx1"/>
          </a:solidFill>
          <a:latin typeface="+mn-lt"/>
          <a:ea typeface="ＭＳ Ｐゴシック" charset="0"/>
          <a:cs typeface="+mn-cs"/>
        </a:defRPr>
      </a:lvl3pPr>
      <a:lvl4pPr marL="2843213" indent="-404813" algn="l" defTabSz="811213" rtl="0" eaLnBrk="1" fontAlgn="base" hangingPunct="1">
        <a:spcBef>
          <a:spcPct val="20000"/>
        </a:spcBef>
        <a:spcAft>
          <a:spcPct val="0"/>
        </a:spcAft>
        <a:buClr>
          <a:schemeClr val="tx2"/>
        </a:buClr>
        <a:buFont typeface="Arial" charset="0"/>
        <a:buChar char="–"/>
        <a:defRPr sz="4000" kern="1200">
          <a:solidFill>
            <a:schemeClr val="tx1"/>
          </a:solidFill>
          <a:latin typeface="+mn-lt"/>
          <a:ea typeface="ＭＳ Ｐゴシック" charset="0"/>
          <a:cs typeface="+mn-cs"/>
        </a:defRPr>
      </a:lvl4pPr>
      <a:lvl5pPr marL="3656013" indent="-404813" algn="l" defTabSz="811213" rtl="0" eaLnBrk="1" fontAlgn="base" hangingPunct="1">
        <a:spcBef>
          <a:spcPct val="20000"/>
        </a:spcBef>
        <a:spcAft>
          <a:spcPct val="0"/>
        </a:spcAft>
        <a:buClr>
          <a:schemeClr val="tx2"/>
        </a:buClr>
        <a:buFont typeface="Arial" charset="0"/>
        <a:buChar char="»"/>
        <a:defRPr sz="4000" kern="1200">
          <a:solidFill>
            <a:schemeClr val="tx1"/>
          </a:solidFill>
          <a:latin typeface="+mn-lt"/>
          <a:ea typeface="ＭＳ Ｐゴシック" charset="0"/>
          <a:cs typeface="+mn-cs"/>
        </a:defRPr>
      </a:lvl5pPr>
      <a:lvl6pPr marL="4470204" indent="-406382" algn="l" defTabSz="812764" rtl="0" eaLnBrk="1" latinLnBrk="0" hangingPunct="1">
        <a:spcBef>
          <a:spcPct val="20000"/>
        </a:spcBef>
        <a:buFont typeface="Arial"/>
        <a:buChar char="•"/>
        <a:defRPr sz="3600" kern="1200">
          <a:solidFill>
            <a:schemeClr val="tx1"/>
          </a:solidFill>
          <a:latin typeface="+mn-lt"/>
          <a:ea typeface="+mn-ea"/>
          <a:cs typeface="+mn-cs"/>
        </a:defRPr>
      </a:lvl6pPr>
      <a:lvl7pPr marL="5282969" indent="-406382" algn="l" defTabSz="812764" rtl="0" eaLnBrk="1" latinLnBrk="0" hangingPunct="1">
        <a:spcBef>
          <a:spcPct val="20000"/>
        </a:spcBef>
        <a:buFont typeface="Arial"/>
        <a:buChar char="•"/>
        <a:defRPr sz="3600" kern="1200">
          <a:solidFill>
            <a:schemeClr val="tx1"/>
          </a:solidFill>
          <a:latin typeface="+mn-lt"/>
          <a:ea typeface="+mn-ea"/>
          <a:cs typeface="+mn-cs"/>
        </a:defRPr>
      </a:lvl7pPr>
      <a:lvl8pPr marL="6095733" indent="-406382" algn="l" defTabSz="812764" rtl="0" eaLnBrk="1" latinLnBrk="0" hangingPunct="1">
        <a:spcBef>
          <a:spcPct val="20000"/>
        </a:spcBef>
        <a:buFont typeface="Arial"/>
        <a:buChar char="•"/>
        <a:defRPr sz="3600" kern="1200">
          <a:solidFill>
            <a:schemeClr val="tx1"/>
          </a:solidFill>
          <a:latin typeface="+mn-lt"/>
          <a:ea typeface="+mn-ea"/>
          <a:cs typeface="+mn-cs"/>
        </a:defRPr>
      </a:lvl8pPr>
      <a:lvl9pPr marL="6908498" indent="-406382" algn="l" defTabSz="812764" rtl="0" eaLnBrk="1" latinLnBrk="0" hangingPunct="1">
        <a:spcBef>
          <a:spcPct val="20000"/>
        </a:spcBef>
        <a:buFont typeface="Arial"/>
        <a:buChar char="•"/>
        <a:defRPr sz="3600" kern="1200">
          <a:solidFill>
            <a:schemeClr val="tx1"/>
          </a:solidFill>
          <a:latin typeface="+mn-lt"/>
          <a:ea typeface="+mn-ea"/>
          <a:cs typeface="+mn-cs"/>
        </a:defRPr>
      </a:lvl9pPr>
    </p:bodyStyle>
    <p:otherStyle>
      <a:defPPr>
        <a:defRPr lang="nl-NL"/>
      </a:defPPr>
      <a:lvl1pPr marL="0" algn="l" defTabSz="812764" rtl="0" eaLnBrk="1" latinLnBrk="0" hangingPunct="1">
        <a:defRPr sz="3200" kern="1200">
          <a:solidFill>
            <a:schemeClr val="tx1"/>
          </a:solidFill>
          <a:latin typeface="+mn-lt"/>
          <a:ea typeface="+mn-ea"/>
          <a:cs typeface="+mn-cs"/>
        </a:defRPr>
      </a:lvl1pPr>
      <a:lvl2pPr marL="812764" algn="l" defTabSz="812764" rtl="0" eaLnBrk="1" latinLnBrk="0" hangingPunct="1">
        <a:defRPr sz="3200" kern="1200">
          <a:solidFill>
            <a:schemeClr val="tx1"/>
          </a:solidFill>
          <a:latin typeface="+mn-lt"/>
          <a:ea typeface="+mn-ea"/>
          <a:cs typeface="+mn-cs"/>
        </a:defRPr>
      </a:lvl2pPr>
      <a:lvl3pPr marL="1625529" algn="l" defTabSz="812764" rtl="0" eaLnBrk="1" latinLnBrk="0" hangingPunct="1">
        <a:defRPr sz="3200" kern="1200">
          <a:solidFill>
            <a:schemeClr val="tx1"/>
          </a:solidFill>
          <a:latin typeface="+mn-lt"/>
          <a:ea typeface="+mn-ea"/>
          <a:cs typeface="+mn-cs"/>
        </a:defRPr>
      </a:lvl3pPr>
      <a:lvl4pPr marL="2438293" algn="l" defTabSz="812764" rtl="0" eaLnBrk="1" latinLnBrk="0" hangingPunct="1">
        <a:defRPr sz="3200" kern="1200">
          <a:solidFill>
            <a:schemeClr val="tx1"/>
          </a:solidFill>
          <a:latin typeface="+mn-lt"/>
          <a:ea typeface="+mn-ea"/>
          <a:cs typeface="+mn-cs"/>
        </a:defRPr>
      </a:lvl4pPr>
      <a:lvl5pPr marL="3251058" algn="l" defTabSz="812764" rtl="0" eaLnBrk="1" latinLnBrk="0" hangingPunct="1">
        <a:defRPr sz="3200" kern="1200">
          <a:solidFill>
            <a:schemeClr val="tx1"/>
          </a:solidFill>
          <a:latin typeface="+mn-lt"/>
          <a:ea typeface="+mn-ea"/>
          <a:cs typeface="+mn-cs"/>
        </a:defRPr>
      </a:lvl5pPr>
      <a:lvl6pPr marL="4063822" algn="l" defTabSz="812764" rtl="0" eaLnBrk="1" latinLnBrk="0" hangingPunct="1">
        <a:defRPr sz="3200" kern="1200">
          <a:solidFill>
            <a:schemeClr val="tx1"/>
          </a:solidFill>
          <a:latin typeface="+mn-lt"/>
          <a:ea typeface="+mn-ea"/>
          <a:cs typeface="+mn-cs"/>
        </a:defRPr>
      </a:lvl6pPr>
      <a:lvl7pPr marL="4876587" algn="l" defTabSz="812764" rtl="0" eaLnBrk="1" latinLnBrk="0" hangingPunct="1">
        <a:defRPr sz="3200" kern="1200">
          <a:solidFill>
            <a:schemeClr val="tx1"/>
          </a:solidFill>
          <a:latin typeface="+mn-lt"/>
          <a:ea typeface="+mn-ea"/>
          <a:cs typeface="+mn-cs"/>
        </a:defRPr>
      </a:lvl7pPr>
      <a:lvl8pPr marL="5689351" algn="l" defTabSz="812764" rtl="0" eaLnBrk="1" latinLnBrk="0" hangingPunct="1">
        <a:defRPr sz="3200" kern="1200">
          <a:solidFill>
            <a:schemeClr val="tx1"/>
          </a:solidFill>
          <a:latin typeface="+mn-lt"/>
          <a:ea typeface="+mn-ea"/>
          <a:cs typeface="+mn-cs"/>
        </a:defRPr>
      </a:lvl8pPr>
      <a:lvl9pPr marL="6502116" algn="l" defTabSz="812764"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3.xml"/><Relationship Id="rId4" Type="http://schemas.openxmlformats.org/officeDocument/2006/relationships/chart" Target="../charts/char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el 3"/>
          <p:cNvSpPr>
            <a:spLocks noGrp="1"/>
          </p:cNvSpPr>
          <p:nvPr>
            <p:ph type="title"/>
          </p:nvPr>
        </p:nvSpPr>
        <p:spPr>
          <a:xfrm>
            <a:off x="1084263" y="1415480"/>
            <a:ext cx="10307637" cy="2032000"/>
          </a:xfrm>
        </p:spPr>
        <p:txBody>
          <a:bodyPr/>
          <a:lstStyle/>
          <a:p>
            <a:r>
              <a:rPr lang="nl-NL" dirty="0" smtClean="0">
                <a:latin typeface="Arial" charset="0"/>
              </a:rPr>
              <a:t>Presentatie</a:t>
            </a:r>
            <a:br>
              <a:rPr lang="nl-NL" dirty="0" smtClean="0">
                <a:latin typeface="Arial" charset="0"/>
              </a:rPr>
            </a:br>
            <a:r>
              <a:rPr lang="en-US" b="0" dirty="0" smtClean="0"/>
              <a:t>Facts Almere 2018</a:t>
            </a:r>
            <a:endParaRPr lang="nl-NL" dirty="0">
              <a:latin typeface="Arial" charset="0"/>
            </a:endParaRPr>
          </a:p>
        </p:txBody>
      </p:sp>
    </p:spTree>
  </p:cSld>
  <p:clrMapOvr>
    <a:masterClrMapping/>
  </p:clrMapOvr>
  <p:transition spd="med">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Geslacht aanvragen</a:t>
            </a:r>
            <a:endParaRPr lang="nl-NL" dirty="0"/>
          </a:p>
        </p:txBody>
      </p:sp>
      <p:graphicFrame>
        <p:nvGraphicFramePr>
          <p:cNvPr id="12" name="Tijdelijke aanduiding voor inhoud 11"/>
          <p:cNvGraphicFramePr>
            <a:graphicFrameLocks noGrp="1"/>
          </p:cNvGraphicFramePr>
          <p:nvPr>
            <p:ph idx="1"/>
            <p:extLst>
              <p:ext uri="{D42A27DB-BD31-4B8C-83A1-F6EECF244321}">
                <p14:modId xmlns:p14="http://schemas.microsoft.com/office/powerpoint/2010/main" val="2204550207"/>
              </p:ext>
            </p:extLst>
          </p:nvPr>
        </p:nvGraphicFramePr>
        <p:xfrm>
          <a:off x="7983984" y="2574738"/>
          <a:ext cx="7916896" cy="4032448"/>
        </p:xfrm>
        <a:graphic>
          <a:graphicData uri="http://schemas.openxmlformats.org/drawingml/2006/chart">
            <c:chart xmlns:c="http://schemas.openxmlformats.org/drawingml/2006/chart" xmlns:r="http://schemas.openxmlformats.org/officeDocument/2006/relationships" r:id="rId2"/>
          </a:graphicData>
        </a:graphic>
      </p:graphicFrame>
      <p:sp>
        <p:nvSpPr>
          <p:cNvPr id="13" name="Tekstvak 12"/>
          <p:cNvSpPr txBox="1"/>
          <p:nvPr/>
        </p:nvSpPr>
        <p:spPr>
          <a:xfrm>
            <a:off x="812800" y="2392585"/>
            <a:ext cx="8395320" cy="3108543"/>
          </a:xfrm>
          <a:prstGeom prst="rect">
            <a:avLst/>
          </a:prstGeom>
          <a:noFill/>
        </p:spPr>
        <p:txBody>
          <a:bodyPr wrap="square" rtlCol="0">
            <a:spAutoFit/>
          </a:bodyPr>
          <a:lstStyle/>
          <a:p>
            <a:r>
              <a:rPr lang="nl-NL" sz="2800" dirty="0" smtClean="0"/>
              <a:t>Met 55</a:t>
            </a:r>
            <a:r>
              <a:rPr lang="nl-NL" sz="2800" dirty="0"/>
              <a:t>% </a:t>
            </a:r>
            <a:r>
              <a:rPr lang="nl-NL" sz="2800" dirty="0" smtClean="0"/>
              <a:t>van de totaal aantal aanvragen zijn er iets meer jongens die gebruik maken van het fonds dan meisjes uit Almere. Kenmerkend voor sport en cultuur in het algemeen is dat er meer meisjes aan cultuur activiteiten meedoen en meer jongens aan de sportactiviteiten. Dit is terug te zien in onze cijfers. </a:t>
            </a:r>
            <a:endParaRPr lang="nl-NL" sz="2800" dirty="0"/>
          </a:p>
        </p:txBody>
      </p:sp>
      <p:graphicFrame>
        <p:nvGraphicFramePr>
          <p:cNvPr id="15" name="Grafiek 14"/>
          <p:cNvGraphicFramePr/>
          <p:nvPr>
            <p:extLst>
              <p:ext uri="{D42A27DB-BD31-4B8C-83A1-F6EECF244321}">
                <p14:modId xmlns:p14="http://schemas.microsoft.com/office/powerpoint/2010/main" val="346201375"/>
              </p:ext>
            </p:extLst>
          </p:nvPr>
        </p:nvGraphicFramePr>
        <p:xfrm>
          <a:off x="431612" y="5932015"/>
          <a:ext cx="5274651" cy="28203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Grafiek 18"/>
          <p:cNvGraphicFramePr/>
          <p:nvPr>
            <p:extLst>
              <p:ext uri="{D42A27DB-BD31-4B8C-83A1-F6EECF244321}">
                <p14:modId xmlns:p14="http://schemas.microsoft.com/office/powerpoint/2010/main" val="3957576899"/>
              </p:ext>
            </p:extLst>
          </p:nvPr>
        </p:nvGraphicFramePr>
        <p:xfrm>
          <a:off x="3159448" y="5932015"/>
          <a:ext cx="6354771" cy="27483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777999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el 3"/>
          <p:cNvSpPr>
            <a:spLocks noGrp="1"/>
          </p:cNvSpPr>
          <p:nvPr>
            <p:ph type="title"/>
          </p:nvPr>
        </p:nvSpPr>
        <p:spPr/>
        <p:txBody>
          <a:bodyPr/>
          <a:lstStyle/>
          <a:p>
            <a:r>
              <a:rPr lang="nl-NL" dirty="0" smtClean="0">
                <a:latin typeface="Arial" charset="0"/>
              </a:rPr>
              <a:t>Meedoen = meer kansen</a:t>
            </a:r>
            <a:endParaRPr lang="nl-NL" dirty="0">
              <a:latin typeface="Arial" charset="0"/>
            </a:endParaRPr>
          </a:p>
        </p:txBody>
      </p:sp>
      <p:sp>
        <p:nvSpPr>
          <p:cNvPr id="7" name="Toelichting met afgeronde rechthoek 6"/>
          <p:cNvSpPr/>
          <p:nvPr/>
        </p:nvSpPr>
        <p:spPr>
          <a:xfrm>
            <a:off x="2439368" y="2520950"/>
            <a:ext cx="12097344" cy="5591274"/>
          </a:xfrm>
          <a:prstGeom prst="wedgeRoundRectCallou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r>
              <a:rPr lang="nl-NL" sz="3200" dirty="0"/>
              <a:t>Lid zijn van een sportclub of vereniging, blijkt voor kinderen en jongeren ook belangrijk voor het gevoel ergens onderdeel van uit te maken en opgenomen te zijn. Een meisje van vijftien vertelt: 'Op school voel ik me wel eens buitengesloten, maar bij ballet voel ik me opgenomen. Het is leuk omdat het leeftijdsgenoten zijn en ze betrekken iedereen erbij</a:t>
            </a:r>
            <a:r>
              <a:rPr lang="nl-NL" sz="3200" dirty="0" smtClean="0"/>
              <a:t>.‘</a:t>
            </a:r>
          </a:p>
          <a:p>
            <a:endParaRPr lang="nl-NL" sz="3200" dirty="0"/>
          </a:p>
          <a:p>
            <a:r>
              <a:rPr lang="nl-NL" sz="1800" dirty="0" smtClean="0"/>
              <a:t>Bron: Rapport Alle kinderen kansrijk, </a:t>
            </a:r>
            <a:r>
              <a:rPr lang="nl-NL" sz="1800" dirty="0" err="1" smtClean="0"/>
              <a:t>Kinder</a:t>
            </a:r>
            <a:r>
              <a:rPr lang="nl-NL" sz="1800" dirty="0" err="1"/>
              <a:t>o</a:t>
            </a:r>
            <a:r>
              <a:rPr lang="nl-NL" sz="1800" dirty="0" err="1" smtClean="0"/>
              <a:t>mbusman</a:t>
            </a:r>
            <a:r>
              <a:rPr lang="nl-NL" sz="1800" dirty="0" smtClean="0"/>
              <a:t> 2017</a:t>
            </a:r>
            <a:endParaRPr lang="nl-NL" sz="1800" dirty="0"/>
          </a:p>
        </p:txBody>
      </p:sp>
    </p:spTree>
    <p:extLst>
      <p:ext uri="{BB962C8B-B14F-4D97-AF65-F5344CB8AC3E}">
        <p14:creationId xmlns:p14="http://schemas.microsoft.com/office/powerpoint/2010/main" val="595143327"/>
      </p:ext>
    </p:extLst>
  </p:cSld>
  <p:clrMapOvr>
    <a:masterClrMapping/>
  </p:clrMapOvr>
  <p:transition spd="med">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hoek 18"/>
          <p:cNvSpPr/>
          <p:nvPr/>
        </p:nvSpPr>
        <p:spPr>
          <a:xfrm>
            <a:off x="7479928" y="11044792"/>
            <a:ext cx="8128000" cy="923330"/>
          </a:xfrm>
          <a:prstGeom prst="rect">
            <a:avLst/>
          </a:prstGeom>
        </p:spPr>
        <p:txBody>
          <a:bodyPr>
            <a:spAutoFit/>
          </a:bodyPr>
          <a:lstStyle/>
          <a:p>
            <a:pPr marL="0" indent="0">
              <a:buNone/>
              <a:defRPr/>
            </a:pPr>
            <a:r>
              <a:rPr lang="nl-NL" sz="5400" b="1" dirty="0" smtClean="0"/>
              <a:t>Top 10 aanbieders</a:t>
            </a:r>
            <a:endParaRPr lang="nl-NL" sz="5400" b="1" dirty="0"/>
          </a:p>
        </p:txBody>
      </p:sp>
      <p:sp>
        <p:nvSpPr>
          <p:cNvPr id="8" name="Toelichting met afgeronde rechthoek 7"/>
          <p:cNvSpPr/>
          <p:nvPr/>
        </p:nvSpPr>
        <p:spPr>
          <a:xfrm>
            <a:off x="1791296" y="709469"/>
            <a:ext cx="6264696" cy="6743402"/>
          </a:xfrm>
          <a:prstGeom prst="wedgeRoundRectCallou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l"/>
            <a:r>
              <a:rPr lang="nl-NL" sz="3200" b="1" dirty="0">
                <a:solidFill>
                  <a:schemeClr val="tx1"/>
                </a:solidFill>
              </a:rPr>
              <a:t> </a:t>
            </a:r>
            <a:r>
              <a:rPr lang="nl-NL" sz="3200" b="1" dirty="0" smtClean="0">
                <a:solidFill>
                  <a:schemeClr val="tx1"/>
                </a:solidFill>
              </a:rPr>
              <a:t>    </a:t>
            </a:r>
          </a:p>
          <a:p>
            <a:pPr algn="l"/>
            <a:r>
              <a:rPr lang="nl-NL" sz="3200" b="1" dirty="0" smtClean="0">
                <a:solidFill>
                  <a:schemeClr val="tx1"/>
                </a:solidFill>
              </a:rPr>
              <a:t>SPORT</a:t>
            </a:r>
            <a:endParaRPr lang="nl-NL" sz="3200" b="1" dirty="0">
              <a:solidFill>
                <a:schemeClr val="tx1"/>
              </a:solidFill>
            </a:endParaRPr>
          </a:p>
          <a:p>
            <a:pPr algn="l"/>
            <a:endParaRPr lang="nl-NL" sz="3200" dirty="0">
              <a:solidFill>
                <a:schemeClr val="tx1"/>
              </a:solidFill>
            </a:endParaRPr>
          </a:p>
          <a:p>
            <a:pPr algn="l"/>
            <a:r>
              <a:rPr lang="nl-NL" sz="3200" dirty="0">
                <a:solidFill>
                  <a:schemeClr val="tx1"/>
                </a:solidFill>
              </a:rPr>
              <a:t> </a:t>
            </a:r>
            <a:r>
              <a:rPr lang="nl-NL" sz="3200" dirty="0" smtClean="0">
                <a:solidFill>
                  <a:schemeClr val="tx1"/>
                </a:solidFill>
              </a:rPr>
              <a:t>   </a:t>
            </a:r>
            <a:r>
              <a:rPr lang="nl-NL" sz="2800" dirty="0" smtClean="0">
                <a:solidFill>
                  <a:schemeClr val="tx1"/>
                </a:solidFill>
              </a:rPr>
              <a:t>Voetbal</a:t>
            </a:r>
            <a:r>
              <a:rPr lang="nl-NL" sz="2800" dirty="0">
                <a:solidFill>
                  <a:schemeClr val="tx1"/>
                </a:solidFill>
              </a:rPr>
              <a:t>			</a:t>
            </a:r>
            <a:r>
              <a:rPr lang="nl-NL" sz="2800" dirty="0" smtClean="0">
                <a:solidFill>
                  <a:schemeClr val="tx1"/>
                </a:solidFill>
              </a:rPr>
              <a:t>	639</a:t>
            </a:r>
            <a:endParaRPr lang="nl-NL" sz="2800" dirty="0">
              <a:solidFill>
                <a:schemeClr val="tx1"/>
              </a:solidFill>
            </a:endParaRPr>
          </a:p>
          <a:p>
            <a:pPr algn="l"/>
            <a:r>
              <a:rPr lang="nl-NL" sz="2800" dirty="0">
                <a:solidFill>
                  <a:schemeClr val="tx1"/>
                </a:solidFill>
              </a:rPr>
              <a:t> </a:t>
            </a:r>
            <a:r>
              <a:rPr lang="nl-NL" sz="2800" dirty="0" smtClean="0">
                <a:solidFill>
                  <a:schemeClr val="tx1"/>
                </a:solidFill>
              </a:rPr>
              <a:t>   Kickboksen</a:t>
            </a:r>
            <a:r>
              <a:rPr lang="nl-NL" sz="2800" dirty="0">
                <a:solidFill>
                  <a:schemeClr val="tx1"/>
                </a:solidFill>
              </a:rPr>
              <a:t>		</a:t>
            </a:r>
            <a:r>
              <a:rPr lang="nl-NL" sz="2800" dirty="0" smtClean="0">
                <a:solidFill>
                  <a:schemeClr val="tx1"/>
                </a:solidFill>
              </a:rPr>
              <a:t>	116</a:t>
            </a:r>
            <a:endParaRPr lang="nl-NL" sz="2800" dirty="0">
              <a:solidFill>
                <a:schemeClr val="tx1"/>
              </a:solidFill>
            </a:endParaRPr>
          </a:p>
          <a:p>
            <a:pPr algn="l"/>
            <a:r>
              <a:rPr lang="nl-NL" sz="2800" dirty="0" smtClean="0">
                <a:solidFill>
                  <a:schemeClr val="tx1"/>
                </a:solidFill>
              </a:rPr>
              <a:t>    Taekwondo</a:t>
            </a:r>
            <a:r>
              <a:rPr lang="nl-NL" sz="2800" dirty="0">
                <a:solidFill>
                  <a:schemeClr val="tx1"/>
                </a:solidFill>
              </a:rPr>
              <a:t>		</a:t>
            </a:r>
            <a:r>
              <a:rPr lang="nl-NL" sz="2800" dirty="0" smtClean="0">
                <a:solidFill>
                  <a:schemeClr val="tx1"/>
                </a:solidFill>
              </a:rPr>
              <a:t>	74</a:t>
            </a:r>
            <a:endParaRPr lang="nl-NL" sz="2800" dirty="0">
              <a:solidFill>
                <a:schemeClr val="tx1"/>
              </a:solidFill>
            </a:endParaRPr>
          </a:p>
          <a:p>
            <a:pPr algn="l"/>
            <a:r>
              <a:rPr lang="nl-NL" sz="2800" dirty="0" smtClean="0">
                <a:solidFill>
                  <a:schemeClr val="tx1"/>
                </a:solidFill>
              </a:rPr>
              <a:t>    Gymnastiek/turnen</a:t>
            </a:r>
            <a:r>
              <a:rPr lang="nl-NL" sz="2800" dirty="0">
                <a:solidFill>
                  <a:schemeClr val="tx1"/>
                </a:solidFill>
              </a:rPr>
              <a:t>	</a:t>
            </a:r>
            <a:r>
              <a:rPr lang="nl-NL" sz="2800" dirty="0" smtClean="0">
                <a:solidFill>
                  <a:schemeClr val="tx1"/>
                </a:solidFill>
              </a:rPr>
              <a:t>	59</a:t>
            </a:r>
            <a:endParaRPr lang="nl-NL" sz="2800" dirty="0">
              <a:solidFill>
                <a:schemeClr val="tx1"/>
              </a:solidFill>
            </a:endParaRPr>
          </a:p>
          <a:p>
            <a:pPr algn="l"/>
            <a:r>
              <a:rPr lang="nl-NL" sz="2800" dirty="0" smtClean="0">
                <a:solidFill>
                  <a:schemeClr val="tx1"/>
                </a:solidFill>
              </a:rPr>
              <a:t>    Karate</a:t>
            </a:r>
            <a:r>
              <a:rPr lang="nl-NL" sz="2800" dirty="0">
                <a:solidFill>
                  <a:schemeClr val="tx1"/>
                </a:solidFill>
              </a:rPr>
              <a:t>			</a:t>
            </a:r>
            <a:r>
              <a:rPr lang="nl-NL" sz="2800" dirty="0" smtClean="0">
                <a:solidFill>
                  <a:schemeClr val="tx1"/>
                </a:solidFill>
              </a:rPr>
              <a:t>	58</a:t>
            </a:r>
            <a:endParaRPr lang="nl-NL" sz="2800" dirty="0">
              <a:solidFill>
                <a:schemeClr val="tx1"/>
              </a:solidFill>
            </a:endParaRPr>
          </a:p>
          <a:p>
            <a:pPr algn="l"/>
            <a:r>
              <a:rPr lang="nl-NL" sz="2800" dirty="0" smtClean="0">
                <a:solidFill>
                  <a:schemeClr val="tx1"/>
                </a:solidFill>
              </a:rPr>
              <a:t>    Judo</a:t>
            </a:r>
            <a:r>
              <a:rPr lang="nl-NL" sz="2800" dirty="0">
                <a:solidFill>
                  <a:schemeClr val="tx1"/>
                </a:solidFill>
              </a:rPr>
              <a:t>				53</a:t>
            </a:r>
          </a:p>
          <a:p>
            <a:pPr algn="l"/>
            <a:r>
              <a:rPr lang="nl-NL" sz="2800" dirty="0" smtClean="0">
                <a:solidFill>
                  <a:schemeClr val="tx1"/>
                </a:solidFill>
              </a:rPr>
              <a:t>    Honkbal/softbal</a:t>
            </a:r>
            <a:r>
              <a:rPr lang="nl-NL" sz="2800" dirty="0">
                <a:solidFill>
                  <a:schemeClr val="tx1"/>
                </a:solidFill>
              </a:rPr>
              <a:t>	</a:t>
            </a:r>
            <a:r>
              <a:rPr lang="nl-NL" sz="2800" dirty="0" smtClean="0">
                <a:solidFill>
                  <a:schemeClr val="tx1"/>
                </a:solidFill>
              </a:rPr>
              <a:t>	34</a:t>
            </a:r>
            <a:endParaRPr lang="nl-NL" sz="2800" dirty="0">
              <a:solidFill>
                <a:schemeClr val="tx1"/>
              </a:solidFill>
            </a:endParaRPr>
          </a:p>
          <a:p>
            <a:pPr algn="l"/>
            <a:r>
              <a:rPr lang="nl-NL" sz="2800" dirty="0" smtClean="0">
                <a:solidFill>
                  <a:schemeClr val="tx1"/>
                </a:solidFill>
              </a:rPr>
              <a:t>    Tennis</a:t>
            </a:r>
            <a:r>
              <a:rPr lang="nl-NL" sz="2800" dirty="0">
                <a:solidFill>
                  <a:schemeClr val="tx1"/>
                </a:solidFill>
              </a:rPr>
              <a:t>			</a:t>
            </a:r>
            <a:r>
              <a:rPr lang="nl-NL" sz="2800" dirty="0" smtClean="0">
                <a:solidFill>
                  <a:schemeClr val="tx1"/>
                </a:solidFill>
              </a:rPr>
              <a:t>	26</a:t>
            </a:r>
            <a:endParaRPr lang="nl-NL" sz="2800" dirty="0">
              <a:solidFill>
                <a:schemeClr val="tx1"/>
              </a:solidFill>
            </a:endParaRPr>
          </a:p>
          <a:p>
            <a:pPr algn="l"/>
            <a:r>
              <a:rPr lang="nl-NL" sz="2800" dirty="0" smtClean="0">
                <a:solidFill>
                  <a:schemeClr val="tx1"/>
                </a:solidFill>
              </a:rPr>
              <a:t>    Basketbal</a:t>
            </a:r>
            <a:r>
              <a:rPr lang="nl-NL" sz="2800" dirty="0">
                <a:solidFill>
                  <a:schemeClr val="tx1"/>
                </a:solidFill>
              </a:rPr>
              <a:t>			20</a:t>
            </a:r>
          </a:p>
          <a:p>
            <a:pPr algn="l"/>
            <a:r>
              <a:rPr lang="nl-NL" sz="2800" dirty="0" smtClean="0">
                <a:solidFill>
                  <a:schemeClr val="tx1"/>
                </a:solidFill>
              </a:rPr>
              <a:t>    Hockey</a:t>
            </a:r>
            <a:r>
              <a:rPr lang="nl-NL" sz="2800" dirty="0">
                <a:solidFill>
                  <a:schemeClr val="tx1"/>
                </a:solidFill>
              </a:rPr>
              <a:t>			</a:t>
            </a:r>
            <a:r>
              <a:rPr lang="nl-NL" sz="2800" dirty="0" smtClean="0">
                <a:solidFill>
                  <a:schemeClr val="tx1"/>
                </a:solidFill>
              </a:rPr>
              <a:t>	20</a:t>
            </a:r>
            <a:endParaRPr lang="nl-NL" sz="2800" dirty="0">
              <a:solidFill>
                <a:schemeClr val="tx1"/>
              </a:solidFill>
            </a:endParaRPr>
          </a:p>
          <a:p>
            <a:pPr algn="l"/>
            <a:endParaRPr lang="nl-NL" sz="3200" dirty="0">
              <a:solidFill>
                <a:schemeClr val="tx1"/>
              </a:solidFill>
            </a:endParaRPr>
          </a:p>
        </p:txBody>
      </p:sp>
      <p:sp>
        <p:nvSpPr>
          <p:cNvPr id="9" name="Toelichting met afgeronde rechthoek 8"/>
          <p:cNvSpPr/>
          <p:nvPr/>
        </p:nvSpPr>
        <p:spPr>
          <a:xfrm>
            <a:off x="8400595" y="2279576"/>
            <a:ext cx="6264696" cy="6743402"/>
          </a:xfrm>
          <a:prstGeom prst="wedgeRoundRectCallou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l"/>
            <a:r>
              <a:rPr lang="nl-NL" sz="3200" b="1" dirty="0">
                <a:solidFill>
                  <a:schemeClr val="tx1"/>
                </a:solidFill>
              </a:rPr>
              <a:t>CULTUUR </a:t>
            </a:r>
            <a:endParaRPr lang="nl-NL" sz="3200" b="1" dirty="0" smtClean="0">
              <a:solidFill>
                <a:schemeClr val="tx1"/>
              </a:solidFill>
            </a:endParaRPr>
          </a:p>
          <a:p>
            <a:pPr algn="l"/>
            <a:endParaRPr lang="nl-NL" sz="3200" b="1" dirty="0">
              <a:solidFill>
                <a:schemeClr val="tx1"/>
              </a:solidFill>
            </a:endParaRPr>
          </a:p>
          <a:p>
            <a:pPr algn="l"/>
            <a:r>
              <a:rPr lang="nl-NL" sz="2800" dirty="0" smtClean="0">
                <a:solidFill>
                  <a:schemeClr val="tx1"/>
                </a:solidFill>
              </a:rPr>
              <a:t>	Piano	</a:t>
            </a:r>
            <a:r>
              <a:rPr lang="nl-NL" sz="2800" dirty="0">
                <a:solidFill>
                  <a:schemeClr val="tx1"/>
                </a:solidFill>
              </a:rPr>
              <a:t>	</a:t>
            </a:r>
            <a:r>
              <a:rPr lang="nl-NL" sz="2800" dirty="0" smtClean="0">
                <a:solidFill>
                  <a:schemeClr val="tx1"/>
                </a:solidFill>
              </a:rPr>
              <a:t>		82</a:t>
            </a:r>
            <a:endParaRPr lang="nl-NL" sz="2800" dirty="0">
              <a:solidFill>
                <a:schemeClr val="tx1"/>
              </a:solidFill>
            </a:endParaRPr>
          </a:p>
          <a:p>
            <a:pPr algn="l"/>
            <a:r>
              <a:rPr lang="nl-NL" sz="2800" dirty="0" smtClean="0">
                <a:solidFill>
                  <a:schemeClr val="tx1"/>
                </a:solidFill>
              </a:rPr>
              <a:t>	Alg. dansvorming</a:t>
            </a:r>
            <a:r>
              <a:rPr lang="nl-NL" sz="2800" dirty="0">
                <a:solidFill>
                  <a:schemeClr val="tx1"/>
                </a:solidFill>
              </a:rPr>
              <a:t>	</a:t>
            </a:r>
            <a:r>
              <a:rPr lang="nl-NL" sz="2800" dirty="0" smtClean="0">
                <a:solidFill>
                  <a:schemeClr val="tx1"/>
                </a:solidFill>
              </a:rPr>
              <a:t>60</a:t>
            </a:r>
            <a:endParaRPr lang="nl-NL" sz="2800" dirty="0">
              <a:solidFill>
                <a:schemeClr val="tx1"/>
              </a:solidFill>
            </a:endParaRPr>
          </a:p>
          <a:p>
            <a:pPr algn="l"/>
            <a:r>
              <a:rPr lang="nl-NL" sz="2800" dirty="0" smtClean="0">
                <a:solidFill>
                  <a:schemeClr val="tx1"/>
                </a:solidFill>
              </a:rPr>
              <a:t>	Streetdance</a:t>
            </a:r>
            <a:r>
              <a:rPr lang="nl-NL" sz="2800" dirty="0">
                <a:solidFill>
                  <a:schemeClr val="tx1"/>
                </a:solidFill>
              </a:rPr>
              <a:t>		53</a:t>
            </a:r>
          </a:p>
          <a:p>
            <a:pPr algn="l"/>
            <a:r>
              <a:rPr lang="nl-NL" sz="2800" dirty="0" smtClean="0">
                <a:solidFill>
                  <a:schemeClr val="tx1"/>
                </a:solidFill>
              </a:rPr>
              <a:t>	Klassiek </a:t>
            </a:r>
            <a:r>
              <a:rPr lang="nl-NL" sz="2800" dirty="0">
                <a:solidFill>
                  <a:schemeClr val="tx1"/>
                </a:solidFill>
              </a:rPr>
              <a:t>ballet		39</a:t>
            </a:r>
          </a:p>
          <a:p>
            <a:pPr algn="l"/>
            <a:r>
              <a:rPr lang="nl-NL" sz="2800" dirty="0" smtClean="0">
                <a:solidFill>
                  <a:schemeClr val="tx1"/>
                </a:solidFill>
              </a:rPr>
              <a:t>	Hiphop</a:t>
            </a:r>
            <a:r>
              <a:rPr lang="nl-NL" sz="2800" dirty="0">
                <a:solidFill>
                  <a:schemeClr val="tx1"/>
                </a:solidFill>
              </a:rPr>
              <a:t>	</a:t>
            </a:r>
            <a:r>
              <a:rPr lang="nl-NL" sz="2800" dirty="0" smtClean="0">
                <a:solidFill>
                  <a:schemeClr val="tx1"/>
                </a:solidFill>
              </a:rPr>
              <a:t>	</a:t>
            </a:r>
            <a:r>
              <a:rPr lang="nl-NL" sz="2800" dirty="0">
                <a:solidFill>
                  <a:schemeClr val="tx1"/>
                </a:solidFill>
              </a:rPr>
              <a:t>	29</a:t>
            </a:r>
          </a:p>
          <a:p>
            <a:pPr algn="l"/>
            <a:r>
              <a:rPr lang="nl-NL" sz="2800" dirty="0" smtClean="0">
                <a:solidFill>
                  <a:schemeClr val="tx1"/>
                </a:solidFill>
              </a:rPr>
              <a:t>	Alg muziekvorming</a:t>
            </a:r>
            <a:r>
              <a:rPr lang="nl-NL" sz="2800" dirty="0">
                <a:solidFill>
                  <a:schemeClr val="tx1"/>
                </a:solidFill>
              </a:rPr>
              <a:t>	</a:t>
            </a:r>
            <a:r>
              <a:rPr lang="nl-NL" sz="2800" dirty="0" smtClean="0">
                <a:solidFill>
                  <a:schemeClr val="tx1"/>
                </a:solidFill>
              </a:rPr>
              <a:t>22</a:t>
            </a:r>
            <a:endParaRPr lang="nl-NL" sz="2800" dirty="0">
              <a:solidFill>
                <a:schemeClr val="tx1"/>
              </a:solidFill>
            </a:endParaRPr>
          </a:p>
          <a:p>
            <a:pPr algn="l"/>
            <a:r>
              <a:rPr lang="nl-NL" sz="2800" dirty="0" smtClean="0">
                <a:solidFill>
                  <a:schemeClr val="tx1"/>
                </a:solidFill>
              </a:rPr>
              <a:t>	Musical</a:t>
            </a:r>
            <a:r>
              <a:rPr lang="nl-NL" sz="2800" dirty="0">
                <a:solidFill>
                  <a:schemeClr val="tx1"/>
                </a:solidFill>
              </a:rPr>
              <a:t>	</a:t>
            </a:r>
            <a:r>
              <a:rPr lang="nl-NL" sz="2800" dirty="0" smtClean="0">
                <a:solidFill>
                  <a:schemeClr val="tx1"/>
                </a:solidFill>
              </a:rPr>
              <a:t>	</a:t>
            </a:r>
            <a:r>
              <a:rPr lang="nl-NL" sz="2800" dirty="0">
                <a:solidFill>
                  <a:schemeClr val="tx1"/>
                </a:solidFill>
              </a:rPr>
              <a:t>	22</a:t>
            </a:r>
          </a:p>
          <a:p>
            <a:pPr algn="l"/>
            <a:r>
              <a:rPr lang="nl-NL" sz="2800" dirty="0" smtClean="0">
                <a:solidFill>
                  <a:schemeClr val="tx1"/>
                </a:solidFill>
              </a:rPr>
              <a:t>	Jeugdtheater</a:t>
            </a:r>
            <a:r>
              <a:rPr lang="nl-NL" sz="2800" dirty="0">
                <a:solidFill>
                  <a:schemeClr val="tx1"/>
                </a:solidFill>
              </a:rPr>
              <a:t>	</a:t>
            </a:r>
            <a:r>
              <a:rPr lang="nl-NL" sz="2800" dirty="0" smtClean="0">
                <a:solidFill>
                  <a:schemeClr val="tx1"/>
                </a:solidFill>
              </a:rPr>
              <a:t>	18</a:t>
            </a:r>
            <a:endParaRPr lang="nl-NL" sz="2800" dirty="0">
              <a:solidFill>
                <a:schemeClr val="tx1"/>
              </a:solidFill>
            </a:endParaRPr>
          </a:p>
          <a:p>
            <a:pPr algn="l"/>
            <a:r>
              <a:rPr lang="nl-NL" sz="2800" dirty="0" smtClean="0">
                <a:solidFill>
                  <a:schemeClr val="tx1"/>
                </a:solidFill>
              </a:rPr>
              <a:t>	Gitaar </a:t>
            </a:r>
            <a:r>
              <a:rPr lang="nl-NL" sz="2800" dirty="0">
                <a:solidFill>
                  <a:schemeClr val="tx1"/>
                </a:solidFill>
              </a:rPr>
              <a:t>(klassiek)		17</a:t>
            </a:r>
          </a:p>
          <a:p>
            <a:pPr algn="l"/>
            <a:r>
              <a:rPr lang="nl-NL" sz="2800" dirty="0" smtClean="0">
                <a:solidFill>
                  <a:schemeClr val="tx1"/>
                </a:solidFill>
              </a:rPr>
              <a:t>	Drums</a:t>
            </a:r>
            <a:r>
              <a:rPr lang="nl-NL" sz="2800" dirty="0">
                <a:solidFill>
                  <a:schemeClr val="tx1"/>
                </a:solidFill>
              </a:rPr>
              <a:t>	</a:t>
            </a:r>
            <a:r>
              <a:rPr lang="nl-NL" sz="2800" dirty="0" smtClean="0">
                <a:solidFill>
                  <a:schemeClr val="tx1"/>
                </a:solidFill>
              </a:rPr>
              <a:t>	</a:t>
            </a:r>
            <a:r>
              <a:rPr lang="nl-NL" sz="2800" dirty="0">
                <a:solidFill>
                  <a:schemeClr val="tx1"/>
                </a:solidFill>
              </a:rPr>
              <a:t>	16</a:t>
            </a:r>
          </a:p>
          <a:p>
            <a:pPr algn="l"/>
            <a:endParaRPr lang="nl-NL" sz="3200" b="1" dirty="0">
              <a:solidFill>
                <a:schemeClr val="tx1"/>
              </a:solidFill>
            </a:endParaRPr>
          </a:p>
        </p:txBody>
      </p:sp>
    </p:spTree>
    <p:extLst>
      <p:ext uri="{BB962C8B-B14F-4D97-AF65-F5344CB8AC3E}">
        <p14:creationId xmlns:p14="http://schemas.microsoft.com/office/powerpoint/2010/main" val="3063428838"/>
      </p:ext>
    </p:extLst>
  </p:cSld>
  <p:clrMapOvr>
    <a:masterClrMapping/>
  </p:clrMapOvr>
  <p:transition spd="med">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Aanvragen per sector </a:t>
            </a:r>
            <a:endParaRPr lang="nl-NL" dirty="0"/>
          </a:p>
        </p:txBody>
      </p:sp>
      <p:graphicFrame>
        <p:nvGraphicFramePr>
          <p:cNvPr id="12" name="Tijdelijke aanduiding voor inhoud 11"/>
          <p:cNvGraphicFramePr>
            <a:graphicFrameLocks noGrp="1"/>
          </p:cNvGraphicFramePr>
          <p:nvPr>
            <p:ph idx="1"/>
            <p:extLst>
              <p:ext uri="{D42A27DB-BD31-4B8C-83A1-F6EECF244321}">
                <p14:modId xmlns:p14="http://schemas.microsoft.com/office/powerpoint/2010/main" val="2365422105"/>
              </p:ext>
            </p:extLst>
          </p:nvPr>
        </p:nvGraphicFramePr>
        <p:xfrm>
          <a:off x="6687840" y="2877820"/>
          <a:ext cx="9331424" cy="6202363"/>
        </p:xfrm>
        <a:graphic>
          <a:graphicData uri="http://schemas.openxmlformats.org/drawingml/2006/chart">
            <c:chart xmlns:c="http://schemas.openxmlformats.org/drawingml/2006/chart" xmlns:r="http://schemas.openxmlformats.org/officeDocument/2006/relationships" r:id="rId2"/>
          </a:graphicData>
        </a:graphic>
      </p:graphicFrame>
      <p:sp>
        <p:nvSpPr>
          <p:cNvPr id="13" name="Tekstvak 12"/>
          <p:cNvSpPr txBox="1"/>
          <p:nvPr/>
        </p:nvSpPr>
        <p:spPr>
          <a:xfrm>
            <a:off x="788725" y="2574738"/>
            <a:ext cx="7915339" cy="2246769"/>
          </a:xfrm>
          <a:prstGeom prst="rect">
            <a:avLst/>
          </a:prstGeom>
          <a:noFill/>
        </p:spPr>
        <p:txBody>
          <a:bodyPr wrap="square" rtlCol="0">
            <a:spAutoFit/>
          </a:bodyPr>
          <a:lstStyle/>
          <a:p>
            <a:r>
              <a:rPr lang="nl-NL" sz="2800" dirty="0" smtClean="0"/>
              <a:t>In totaal komt 53% van de aanvragen 2018 uit het onderwijs in Almere. Dit is bijzonder omdat uit landelijke cijfers blijft gemiddeld er veel minder aanvragen uit het onderwijs komen bij </a:t>
            </a:r>
            <a:r>
              <a:rPr lang="nl-NL" sz="2800" dirty="0"/>
              <a:t>andere fondsen. </a:t>
            </a:r>
          </a:p>
        </p:txBody>
      </p:sp>
    </p:spTree>
    <p:extLst>
      <p:ext uri="{BB962C8B-B14F-4D97-AF65-F5344CB8AC3E}">
        <p14:creationId xmlns:p14="http://schemas.microsoft.com/office/powerpoint/2010/main" val="12476421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afiek 15"/>
          <p:cNvGraphicFramePr/>
          <p:nvPr>
            <p:extLst>
              <p:ext uri="{D42A27DB-BD31-4B8C-83A1-F6EECF244321}">
                <p14:modId xmlns:p14="http://schemas.microsoft.com/office/powerpoint/2010/main" val="3879664735"/>
              </p:ext>
            </p:extLst>
          </p:nvPr>
        </p:nvGraphicFramePr>
        <p:xfrm>
          <a:off x="1071217" y="767408"/>
          <a:ext cx="13738720" cy="9361040"/>
        </p:xfrm>
        <a:graphic>
          <a:graphicData uri="http://schemas.openxmlformats.org/drawingml/2006/chart">
            <c:chart xmlns:c="http://schemas.openxmlformats.org/drawingml/2006/chart" xmlns:r="http://schemas.openxmlformats.org/officeDocument/2006/relationships" r:id="rId2"/>
          </a:graphicData>
        </a:graphic>
      </p:graphicFrame>
      <p:sp>
        <p:nvSpPr>
          <p:cNvPr id="19" name="Rechthoek 18"/>
          <p:cNvSpPr/>
          <p:nvPr/>
        </p:nvSpPr>
        <p:spPr>
          <a:xfrm>
            <a:off x="3735512" y="11064552"/>
            <a:ext cx="12343433" cy="923330"/>
          </a:xfrm>
          <a:prstGeom prst="rect">
            <a:avLst/>
          </a:prstGeom>
        </p:spPr>
        <p:txBody>
          <a:bodyPr wrap="square">
            <a:spAutoFit/>
          </a:bodyPr>
          <a:lstStyle/>
          <a:p>
            <a:pPr marL="0" indent="0">
              <a:buNone/>
              <a:defRPr/>
            </a:pPr>
            <a:r>
              <a:rPr lang="nl-NL" sz="5400" b="1" dirty="0" smtClean="0"/>
              <a:t>Top 10 aanvragen via school</a:t>
            </a:r>
            <a:endParaRPr lang="nl-NL" sz="5400" b="1" dirty="0"/>
          </a:p>
        </p:txBody>
      </p:sp>
    </p:spTree>
    <p:extLst>
      <p:ext uri="{BB962C8B-B14F-4D97-AF65-F5344CB8AC3E}">
        <p14:creationId xmlns:p14="http://schemas.microsoft.com/office/powerpoint/2010/main" val="3747079691"/>
      </p:ext>
    </p:extLst>
  </p:cSld>
  <p:clrMapOvr>
    <a:masterClrMapping/>
  </p:clrMapOvr>
  <p:transition spd="med">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el 3"/>
          <p:cNvSpPr>
            <a:spLocks noGrp="1"/>
          </p:cNvSpPr>
          <p:nvPr>
            <p:ph type="title"/>
          </p:nvPr>
        </p:nvSpPr>
        <p:spPr/>
        <p:txBody>
          <a:bodyPr/>
          <a:lstStyle/>
          <a:p>
            <a:r>
              <a:rPr lang="nl-NL" sz="6600" dirty="0" smtClean="0">
                <a:latin typeface="Arial" charset="0"/>
              </a:rPr>
              <a:t>Armoede</a:t>
            </a:r>
            <a:endParaRPr lang="nl-NL" sz="6600" dirty="0">
              <a:latin typeface="Arial" charset="0"/>
            </a:endParaRPr>
          </a:p>
        </p:txBody>
      </p:sp>
      <p:sp>
        <p:nvSpPr>
          <p:cNvPr id="7" name="Toelichting met afgeronde rechthoek 6"/>
          <p:cNvSpPr/>
          <p:nvPr/>
        </p:nvSpPr>
        <p:spPr>
          <a:xfrm>
            <a:off x="2439368" y="2520950"/>
            <a:ext cx="12097344" cy="5591274"/>
          </a:xfrm>
          <a:prstGeom prst="wedgeRoundRectCallou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r>
              <a:rPr lang="nl-NL" sz="2400" dirty="0"/>
              <a:t>Bij blijvend geldgebrek tekenen zich vaste patronen af. Eerst gaat het spaargeld op. Dan schiet het vervangen van meubels en kleding erbij in. Vervolgens bezuinigen mensen op gezelligheid. Daarna draaien ze de verwarming ’s winters lager, slaan ze weleens een warme maaltijd over of stellen ze het betalen van de huur uit. In het ergste geval wacht huisuitzetting, gevolgd door crisisopvang of dakloosheid</a:t>
            </a:r>
            <a:r>
              <a:rPr lang="nl-NL" sz="2400" dirty="0" smtClean="0"/>
              <a:t>.</a:t>
            </a:r>
          </a:p>
          <a:p>
            <a:endParaRPr lang="nl-NL" sz="2400" dirty="0"/>
          </a:p>
          <a:p>
            <a:r>
              <a:rPr lang="nl-NL" sz="2400" dirty="0"/>
              <a:t>Maar armoede is meer dan een eurokwestie. Mensen onder de armoedegrens zijn vaker lager opgeleid, minder tevreden over huis en buurt, maken minder vaak deel uit van het verenigingsleven, zijn vaker verdachte én slachtoffer van een misdrijf. Ook kampen ze vaker met gezondheidsproblemen</a:t>
            </a:r>
            <a:r>
              <a:rPr lang="nl-NL" sz="2400" dirty="0" smtClean="0"/>
              <a:t>.</a:t>
            </a:r>
          </a:p>
          <a:p>
            <a:endParaRPr lang="nl-NL" sz="2400" dirty="0"/>
          </a:p>
          <a:p>
            <a:r>
              <a:rPr lang="nl-NL" sz="2400" dirty="0" smtClean="0"/>
              <a:t>Bron: Wat is arm? NRC </a:t>
            </a:r>
            <a:r>
              <a:rPr lang="nl-NL" sz="2400" dirty="0"/>
              <a:t>Ingmar </a:t>
            </a:r>
            <a:r>
              <a:rPr lang="nl-NL" sz="2400" dirty="0" err="1" smtClean="0"/>
              <a:t>Vriesema</a:t>
            </a:r>
            <a:r>
              <a:rPr lang="nl-NL" sz="2400" dirty="0" smtClean="0"/>
              <a:t>, 15 </a:t>
            </a:r>
            <a:r>
              <a:rPr lang="nl-NL" sz="2400" dirty="0"/>
              <a:t>juni 2018</a:t>
            </a:r>
          </a:p>
          <a:p>
            <a:endParaRPr lang="nl-NL" sz="2400" dirty="0"/>
          </a:p>
        </p:txBody>
      </p:sp>
    </p:spTree>
    <p:extLst>
      <p:ext uri="{BB962C8B-B14F-4D97-AF65-F5344CB8AC3E}">
        <p14:creationId xmlns:p14="http://schemas.microsoft.com/office/powerpoint/2010/main" val="957466710"/>
      </p:ext>
    </p:extLst>
  </p:cSld>
  <p:clrMapOvr>
    <a:masterClrMapping/>
  </p:clrMapOvr>
  <p:transition spd="med">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txBox="1">
            <a:spLocks/>
          </p:cNvSpPr>
          <p:nvPr/>
        </p:nvSpPr>
        <p:spPr bwMode="auto">
          <a:xfrm>
            <a:off x="835134" y="361105"/>
            <a:ext cx="1463040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62553" tIns="81276" rIns="162553" bIns="81276" numCol="1" anchor="ctr" anchorCtr="0" compatLnSpc="1">
            <a:prstTxWarp prst="textNoShape">
              <a:avLst/>
            </a:prstTxWarp>
          </a:bodyPr>
          <a:lstStyle>
            <a:lvl1pPr algn="l" defTabSz="811213" rtl="0" eaLnBrk="1" fontAlgn="base" hangingPunct="1">
              <a:spcBef>
                <a:spcPct val="0"/>
              </a:spcBef>
              <a:spcAft>
                <a:spcPct val="0"/>
              </a:spcAft>
              <a:defRPr sz="6000" b="1" kern="1200">
                <a:solidFill>
                  <a:schemeClr val="tx1"/>
                </a:solidFill>
                <a:latin typeface="+mj-lt"/>
                <a:ea typeface="ＭＳ Ｐゴシック" charset="0"/>
                <a:cs typeface="ＭＳ Ｐゴシック" charset="0"/>
              </a:defRPr>
            </a:lvl1pPr>
            <a:lvl2pPr algn="l" defTabSz="811213" rtl="0" eaLnBrk="1" fontAlgn="base" hangingPunct="1">
              <a:spcBef>
                <a:spcPct val="0"/>
              </a:spcBef>
              <a:spcAft>
                <a:spcPct val="0"/>
              </a:spcAft>
              <a:defRPr sz="6000" b="1">
                <a:solidFill>
                  <a:schemeClr val="tx1"/>
                </a:solidFill>
                <a:latin typeface="Arial" charset="0"/>
                <a:ea typeface="ＭＳ Ｐゴシック" charset="0"/>
                <a:cs typeface="ＭＳ Ｐゴシック" charset="0"/>
              </a:defRPr>
            </a:lvl2pPr>
            <a:lvl3pPr algn="l" defTabSz="811213" rtl="0" eaLnBrk="1" fontAlgn="base" hangingPunct="1">
              <a:spcBef>
                <a:spcPct val="0"/>
              </a:spcBef>
              <a:spcAft>
                <a:spcPct val="0"/>
              </a:spcAft>
              <a:defRPr sz="6000" b="1">
                <a:solidFill>
                  <a:schemeClr val="tx1"/>
                </a:solidFill>
                <a:latin typeface="Arial" charset="0"/>
                <a:ea typeface="ＭＳ Ｐゴシック" charset="0"/>
                <a:cs typeface="ＭＳ Ｐゴシック" charset="0"/>
              </a:defRPr>
            </a:lvl3pPr>
            <a:lvl4pPr algn="l" defTabSz="811213" rtl="0" eaLnBrk="1" fontAlgn="base" hangingPunct="1">
              <a:spcBef>
                <a:spcPct val="0"/>
              </a:spcBef>
              <a:spcAft>
                <a:spcPct val="0"/>
              </a:spcAft>
              <a:defRPr sz="6000" b="1">
                <a:solidFill>
                  <a:schemeClr val="tx1"/>
                </a:solidFill>
                <a:latin typeface="Arial" charset="0"/>
                <a:ea typeface="ＭＳ Ｐゴシック" charset="0"/>
                <a:cs typeface="ＭＳ Ｐゴシック" charset="0"/>
              </a:defRPr>
            </a:lvl4pPr>
            <a:lvl5pPr algn="l" defTabSz="811213" rtl="0" eaLnBrk="1" fontAlgn="base" hangingPunct="1">
              <a:spcBef>
                <a:spcPct val="0"/>
              </a:spcBef>
              <a:spcAft>
                <a:spcPct val="0"/>
              </a:spcAft>
              <a:defRPr sz="6000" b="1">
                <a:solidFill>
                  <a:schemeClr val="tx1"/>
                </a:solidFill>
                <a:latin typeface="Arial" charset="0"/>
                <a:ea typeface="ＭＳ Ｐゴシック" charset="0"/>
                <a:cs typeface="ＭＳ Ｐゴシック" charset="0"/>
              </a:defRPr>
            </a:lvl5pPr>
            <a:lvl6pPr marL="457200" algn="l" defTabSz="811213" rtl="0" eaLnBrk="1" fontAlgn="base" hangingPunct="1">
              <a:spcBef>
                <a:spcPct val="0"/>
              </a:spcBef>
              <a:spcAft>
                <a:spcPct val="0"/>
              </a:spcAft>
              <a:defRPr sz="7100" b="1">
                <a:solidFill>
                  <a:schemeClr val="tx1"/>
                </a:solidFill>
                <a:latin typeface="Arial" charset="0"/>
                <a:ea typeface="ＭＳ Ｐゴシック" charset="0"/>
                <a:cs typeface="ＭＳ Ｐゴシック" charset="0"/>
              </a:defRPr>
            </a:lvl6pPr>
            <a:lvl7pPr marL="914400" algn="l" defTabSz="811213" rtl="0" eaLnBrk="1" fontAlgn="base" hangingPunct="1">
              <a:spcBef>
                <a:spcPct val="0"/>
              </a:spcBef>
              <a:spcAft>
                <a:spcPct val="0"/>
              </a:spcAft>
              <a:defRPr sz="7100" b="1">
                <a:solidFill>
                  <a:schemeClr val="tx1"/>
                </a:solidFill>
                <a:latin typeface="Arial" charset="0"/>
                <a:ea typeface="ＭＳ Ｐゴシック" charset="0"/>
                <a:cs typeface="ＭＳ Ｐゴシック" charset="0"/>
              </a:defRPr>
            </a:lvl7pPr>
            <a:lvl8pPr marL="1371600" algn="l" defTabSz="811213" rtl="0" eaLnBrk="1" fontAlgn="base" hangingPunct="1">
              <a:spcBef>
                <a:spcPct val="0"/>
              </a:spcBef>
              <a:spcAft>
                <a:spcPct val="0"/>
              </a:spcAft>
              <a:defRPr sz="7100" b="1">
                <a:solidFill>
                  <a:schemeClr val="tx1"/>
                </a:solidFill>
                <a:latin typeface="Arial" charset="0"/>
                <a:ea typeface="ＭＳ Ｐゴシック" charset="0"/>
                <a:cs typeface="ＭＳ Ｐゴシック" charset="0"/>
              </a:defRPr>
            </a:lvl8pPr>
            <a:lvl9pPr marL="1828800" algn="l" defTabSz="811213" rtl="0" eaLnBrk="1" fontAlgn="base" hangingPunct="1">
              <a:spcBef>
                <a:spcPct val="0"/>
              </a:spcBef>
              <a:spcAft>
                <a:spcPct val="0"/>
              </a:spcAft>
              <a:defRPr sz="7100" b="1">
                <a:solidFill>
                  <a:schemeClr val="tx1"/>
                </a:solidFill>
                <a:latin typeface="Arial" charset="0"/>
                <a:ea typeface="ＭＳ Ｐゴシック" charset="0"/>
                <a:cs typeface="ＭＳ Ｐゴシック" charset="0"/>
              </a:defRPr>
            </a:lvl9pPr>
          </a:lstStyle>
          <a:p>
            <a:r>
              <a:rPr lang="nl-NL" dirty="0" smtClean="0">
                <a:latin typeface="Arial" charset="0"/>
              </a:rPr>
              <a:t>Totaal aanvragen</a:t>
            </a:r>
            <a:endParaRPr lang="nl-NL" dirty="0">
              <a:latin typeface="Arial" charset="0"/>
            </a:endParaRPr>
          </a:p>
        </p:txBody>
      </p:sp>
      <p:graphicFrame>
        <p:nvGraphicFramePr>
          <p:cNvPr id="5" name="Grafiek 4"/>
          <p:cNvGraphicFramePr/>
          <p:nvPr>
            <p:extLst>
              <p:ext uri="{D42A27DB-BD31-4B8C-83A1-F6EECF244321}">
                <p14:modId xmlns:p14="http://schemas.microsoft.com/office/powerpoint/2010/main" val="2874526974"/>
              </p:ext>
            </p:extLst>
          </p:nvPr>
        </p:nvGraphicFramePr>
        <p:xfrm>
          <a:off x="2265579" y="2063552"/>
          <a:ext cx="10837333" cy="72248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62766490"/>
      </p:ext>
    </p:extLst>
  </p:cSld>
  <p:clrMapOvr>
    <a:masterClrMapping/>
  </p:clrMapOvr>
  <p:transition spd="med">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el 3"/>
          <p:cNvSpPr>
            <a:spLocks noGrp="1"/>
          </p:cNvSpPr>
          <p:nvPr>
            <p:ph type="title"/>
          </p:nvPr>
        </p:nvSpPr>
        <p:spPr/>
        <p:txBody>
          <a:bodyPr/>
          <a:lstStyle/>
          <a:p>
            <a:r>
              <a:rPr lang="nl-NL" sz="6600" dirty="0" smtClean="0"/>
              <a:t>Kinderen in armoede</a:t>
            </a:r>
            <a:endParaRPr lang="nl-NL" sz="6600" dirty="0">
              <a:latin typeface="Arial" charset="0"/>
            </a:endParaRPr>
          </a:p>
        </p:txBody>
      </p:sp>
      <p:sp>
        <p:nvSpPr>
          <p:cNvPr id="7" name="Toelichting met afgeronde rechthoek 6"/>
          <p:cNvSpPr/>
          <p:nvPr/>
        </p:nvSpPr>
        <p:spPr>
          <a:xfrm>
            <a:off x="2439368" y="2520950"/>
            <a:ext cx="12097344" cy="5591274"/>
          </a:xfrm>
          <a:prstGeom prst="wedgeRoundRectCallou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r>
              <a:rPr lang="nl-NL" sz="2800" dirty="0"/>
              <a:t>Het aantal kinderen tot 18 jaar dat opgroeit in een huishouden met een inkomen tot 120% van het sociaal minimum bedraagt in 2017 6.173 kinderen, of 13,1% van het totaal aantal kinderen in Almere. Dit aantal is iets hoger dan in 2016, toen het 6.010 kinderen betrof. Het grootste deel van deze kinderen in huishoudens die gebruik maken van één of meerdere financiële regelingen (cliëntenhuishoudens) behoort tot een huishouden met een inkomen op het laagste minimumniveau (tot 105% van het sociaal minimum). </a:t>
            </a:r>
            <a:endParaRPr lang="nl-NL" sz="2800" dirty="0" smtClean="0"/>
          </a:p>
          <a:p>
            <a:endParaRPr lang="nl-NL" sz="2800" dirty="0" smtClean="0"/>
          </a:p>
          <a:p>
            <a:r>
              <a:rPr lang="nl-NL" sz="1800" dirty="0" smtClean="0"/>
              <a:t>Bron: Rapportage </a:t>
            </a:r>
            <a:r>
              <a:rPr lang="nl-NL" sz="1800" dirty="0"/>
              <a:t>Cliënten inkomensregelingen Almere </a:t>
            </a:r>
            <a:r>
              <a:rPr lang="nl-NL" sz="1800" dirty="0" smtClean="0"/>
              <a:t>2017, Gemeente Almere</a:t>
            </a:r>
            <a:endParaRPr lang="nl-NL" sz="1800" dirty="0"/>
          </a:p>
        </p:txBody>
      </p:sp>
    </p:spTree>
    <p:extLst>
      <p:ext uri="{BB962C8B-B14F-4D97-AF65-F5344CB8AC3E}">
        <p14:creationId xmlns:p14="http://schemas.microsoft.com/office/powerpoint/2010/main" val="611187022"/>
      </p:ext>
    </p:extLst>
  </p:cSld>
  <p:clrMapOvr>
    <a:masterClrMapping/>
  </p:clrMapOvr>
  <p:transition spd="med">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9888" y="2594273"/>
            <a:ext cx="9550251" cy="7721480"/>
          </a:xfrm>
          <a:prstGeom prst="rect">
            <a:avLst/>
          </a:prstGeom>
        </p:spPr>
      </p:pic>
      <p:sp>
        <p:nvSpPr>
          <p:cNvPr id="5" name="Titel 1"/>
          <p:cNvSpPr>
            <a:spLocks noGrp="1"/>
          </p:cNvSpPr>
          <p:nvPr>
            <p:ph type="title"/>
          </p:nvPr>
        </p:nvSpPr>
        <p:spPr>
          <a:xfrm>
            <a:off x="812800" y="488950"/>
            <a:ext cx="14630400" cy="2032000"/>
          </a:xfrm>
        </p:spPr>
        <p:txBody>
          <a:bodyPr/>
          <a:lstStyle/>
          <a:p>
            <a:r>
              <a:rPr lang="nl-NL" dirty="0" smtClean="0"/>
              <a:t>Inkomensregelingen per wijk</a:t>
            </a:r>
            <a:endParaRPr lang="nl-NL" dirty="0"/>
          </a:p>
        </p:txBody>
      </p:sp>
      <p:sp>
        <p:nvSpPr>
          <p:cNvPr id="6" name="Tekstvak 5"/>
          <p:cNvSpPr txBox="1"/>
          <p:nvPr/>
        </p:nvSpPr>
        <p:spPr>
          <a:xfrm>
            <a:off x="788725" y="2574738"/>
            <a:ext cx="7915339" cy="6124754"/>
          </a:xfrm>
          <a:prstGeom prst="rect">
            <a:avLst/>
          </a:prstGeom>
          <a:noFill/>
        </p:spPr>
        <p:txBody>
          <a:bodyPr wrap="square" rtlCol="0">
            <a:spAutoFit/>
          </a:bodyPr>
          <a:lstStyle/>
          <a:p>
            <a:pPr algn="l"/>
            <a:r>
              <a:rPr lang="nl-NL" sz="2800" dirty="0"/>
              <a:t>De ruimtelijke spreiding van de cliëntenpopulatie van de gemeentelijke inkomensregelingen laat zien dat concentraties zich bevinden in de binnenring van Almere Haven, in de wijken die grenzen aan Centrum Almere Stad en in en rond het centrum van Almere Buiten. Dit zijn met name de oudere wijken van Almere met relatief veel sociale huurwoningen. </a:t>
            </a:r>
            <a:endParaRPr lang="nl-NL" sz="2800" dirty="0" smtClean="0"/>
          </a:p>
          <a:p>
            <a:pPr algn="l"/>
            <a:endParaRPr lang="nl-NL" sz="2800" dirty="0"/>
          </a:p>
          <a:p>
            <a:pPr algn="l"/>
            <a:r>
              <a:rPr lang="nl-NL" sz="2800" dirty="0" smtClean="0"/>
              <a:t>De </a:t>
            </a:r>
            <a:r>
              <a:rPr lang="nl-NL" sz="2800" dirty="0"/>
              <a:t>wijken met relatief de meeste huishoudens in de cliëntenpopulatie zijn Staatliedenwijk, De Hoven en De Wierden.</a:t>
            </a:r>
            <a:br>
              <a:rPr lang="nl-NL" sz="2800" dirty="0"/>
            </a:br>
            <a:r>
              <a:rPr lang="nl-NL" sz="2800" dirty="0"/>
              <a:t/>
            </a:r>
            <a:br>
              <a:rPr lang="nl-NL" sz="2800" dirty="0"/>
            </a:br>
            <a:endParaRPr lang="nl-NL" sz="2800" dirty="0"/>
          </a:p>
        </p:txBody>
      </p:sp>
    </p:spTree>
    <p:extLst>
      <p:ext uri="{BB962C8B-B14F-4D97-AF65-F5344CB8AC3E}">
        <p14:creationId xmlns:p14="http://schemas.microsoft.com/office/powerpoint/2010/main" val="1115328000"/>
      </p:ext>
    </p:extLst>
  </p:cSld>
  <p:clrMapOvr>
    <a:masterClrMapping/>
  </p:clrMapOvr>
  <p:transition spd="med">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Aanvragen per stadsdeel </a:t>
            </a:r>
            <a:endParaRPr lang="nl-NL" dirty="0"/>
          </a:p>
        </p:txBody>
      </p:sp>
      <p:sp>
        <p:nvSpPr>
          <p:cNvPr id="13" name="Tekstvak 12"/>
          <p:cNvSpPr txBox="1"/>
          <p:nvPr/>
        </p:nvSpPr>
        <p:spPr>
          <a:xfrm>
            <a:off x="788725" y="2574738"/>
            <a:ext cx="7915339" cy="2677656"/>
          </a:xfrm>
          <a:prstGeom prst="rect">
            <a:avLst/>
          </a:prstGeom>
          <a:noFill/>
        </p:spPr>
        <p:txBody>
          <a:bodyPr wrap="square" rtlCol="0">
            <a:spAutoFit/>
          </a:bodyPr>
          <a:lstStyle/>
          <a:p>
            <a:r>
              <a:rPr lang="nl-NL" sz="2800" dirty="0" smtClean="0"/>
              <a:t>Vanuit ons systeem zien wij dat de aantal aanvragen te koppelen zijn aan de aantal inwoners per stadsdeel. Daarnaast is er tot de postcode terug te herleiden waar de aanvragen gedaan worden dit geeft de mogelijkheid om per wijk in te zoomen.  </a:t>
            </a:r>
            <a:endParaRPr lang="nl-NL" sz="2800" dirty="0"/>
          </a:p>
        </p:txBody>
      </p:sp>
      <p:sp>
        <p:nvSpPr>
          <p:cNvPr id="5" name="Tekstvak 4"/>
          <p:cNvSpPr txBox="1"/>
          <p:nvPr/>
        </p:nvSpPr>
        <p:spPr>
          <a:xfrm>
            <a:off x="7343878" y="10056440"/>
            <a:ext cx="7077936" cy="646331"/>
          </a:xfrm>
          <a:prstGeom prst="rect">
            <a:avLst/>
          </a:prstGeom>
          <a:noFill/>
        </p:spPr>
        <p:txBody>
          <a:bodyPr wrap="square" rtlCol="0">
            <a:spAutoFit/>
          </a:bodyPr>
          <a:lstStyle/>
          <a:p>
            <a:pPr marL="285750" indent="-285750" algn="l">
              <a:buFont typeface="Arial" panose="020B0604020202020204" pitchFamily="34" charset="0"/>
              <a:buChar char="•"/>
            </a:pPr>
            <a:r>
              <a:rPr lang="nl-NL" sz="1800" dirty="0" smtClean="0"/>
              <a:t>% van het totaal aantal aanvragen niet gekoppeld aan het aantal inwoners per stadsdeel. </a:t>
            </a:r>
          </a:p>
        </p:txBody>
      </p:sp>
      <p:graphicFrame>
        <p:nvGraphicFramePr>
          <p:cNvPr id="12" name="Tijdelijke aanduiding voor inhoud 11"/>
          <p:cNvGraphicFramePr>
            <a:graphicFrameLocks noGrp="1"/>
          </p:cNvGraphicFramePr>
          <p:nvPr>
            <p:ph idx="1"/>
            <p:extLst>
              <p:ext uri="{D42A27DB-BD31-4B8C-83A1-F6EECF244321}">
                <p14:modId xmlns:p14="http://schemas.microsoft.com/office/powerpoint/2010/main" val="799682453"/>
              </p:ext>
            </p:extLst>
          </p:nvPr>
        </p:nvGraphicFramePr>
        <p:xfrm>
          <a:off x="5247680" y="2584696"/>
          <a:ext cx="12715800" cy="51811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15813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812800" y="488950"/>
            <a:ext cx="14630400" cy="2032000"/>
          </a:xfrm>
        </p:spPr>
        <p:txBody>
          <a:bodyPr/>
          <a:lstStyle/>
          <a:p>
            <a:r>
              <a:rPr lang="nl-NL" dirty="0" smtClean="0"/>
              <a:t>Aanvragen per postcode</a:t>
            </a:r>
            <a:endParaRPr lang="nl-NL" dirty="0"/>
          </a:p>
        </p:txBody>
      </p:sp>
      <p:graphicFrame>
        <p:nvGraphicFramePr>
          <p:cNvPr id="6" name="Grafiek 5"/>
          <p:cNvGraphicFramePr>
            <a:graphicFrameLocks/>
          </p:cNvGraphicFramePr>
          <p:nvPr>
            <p:extLst>
              <p:ext uri="{D42A27DB-BD31-4B8C-83A1-F6EECF244321}">
                <p14:modId xmlns:p14="http://schemas.microsoft.com/office/powerpoint/2010/main" val="2842562518"/>
              </p:ext>
            </p:extLst>
          </p:nvPr>
        </p:nvGraphicFramePr>
        <p:xfrm>
          <a:off x="2151336" y="2520950"/>
          <a:ext cx="10873208" cy="70314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364721"/>
      </p:ext>
    </p:extLst>
  </p:cSld>
  <p:clrMapOvr>
    <a:masterClrMapping/>
  </p:clrMapOvr>
  <p:transition spd="med">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el 3"/>
          <p:cNvSpPr>
            <a:spLocks noGrp="1"/>
          </p:cNvSpPr>
          <p:nvPr>
            <p:ph type="title"/>
          </p:nvPr>
        </p:nvSpPr>
        <p:spPr/>
        <p:txBody>
          <a:bodyPr/>
          <a:lstStyle/>
          <a:p>
            <a:r>
              <a:rPr lang="nl-NL" sz="6600" dirty="0" smtClean="0"/>
              <a:t>50 % is tussen de 4 tot 12 jaar oud</a:t>
            </a:r>
            <a:endParaRPr lang="nl-NL" sz="6600" dirty="0">
              <a:latin typeface="Arial" charset="0"/>
            </a:endParaRPr>
          </a:p>
        </p:txBody>
      </p:sp>
      <p:sp>
        <p:nvSpPr>
          <p:cNvPr id="7" name="Toelichting met afgeronde rechthoek 6"/>
          <p:cNvSpPr/>
          <p:nvPr/>
        </p:nvSpPr>
        <p:spPr>
          <a:xfrm>
            <a:off x="2439368" y="2520950"/>
            <a:ext cx="12097344" cy="5591274"/>
          </a:xfrm>
          <a:prstGeom prst="wedgeRoundRectCallou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r>
              <a:rPr lang="nl-NL" sz="3200" dirty="0" smtClean="0"/>
              <a:t>Bijna </a:t>
            </a:r>
            <a:r>
              <a:rPr lang="nl-NL" sz="3200" dirty="0"/>
              <a:t>de helft van de kinderen in huishoudens in de cliëntenpopulatie van de Almeerse inkomensregelingen is</a:t>
            </a:r>
            <a:br>
              <a:rPr lang="nl-NL" sz="3200" dirty="0"/>
            </a:br>
            <a:r>
              <a:rPr lang="nl-NL" sz="3200" dirty="0"/>
              <a:t>4 tot 12 jaar oud</a:t>
            </a:r>
            <a:r>
              <a:rPr lang="nl-NL" sz="3200" dirty="0" smtClean="0"/>
              <a:t>. (47%)  </a:t>
            </a:r>
            <a:r>
              <a:rPr lang="nl-NL" sz="3200" dirty="0"/>
              <a:t>Een ruim derde is 12 jaar of </a:t>
            </a:r>
            <a:r>
              <a:rPr lang="nl-NL" sz="3200" dirty="0" smtClean="0"/>
              <a:t>ouder (35%) </a:t>
            </a:r>
            <a:r>
              <a:rPr lang="nl-NL" sz="3200" dirty="0"/>
              <a:t>en 18% is jonger dan 4 jaar. </a:t>
            </a:r>
            <a:r>
              <a:rPr lang="nl-NL" sz="3200" dirty="0" smtClean="0"/>
              <a:t>66 % van </a:t>
            </a:r>
            <a:r>
              <a:rPr lang="nl-NL" sz="3200" dirty="0"/>
              <a:t>de kinderen in huishoudens die afhankelijk zijn van inkomensondersteuning groeit op in een eenoudergezin en </a:t>
            </a:r>
            <a:r>
              <a:rPr lang="nl-NL" sz="3200" dirty="0" smtClean="0"/>
              <a:t>33% </a:t>
            </a:r>
            <a:r>
              <a:rPr lang="nl-NL" sz="3200" dirty="0"/>
              <a:t>in een gezin met twee ouders. </a:t>
            </a:r>
            <a:br>
              <a:rPr lang="nl-NL" sz="3200" dirty="0"/>
            </a:br>
            <a:endParaRPr lang="nl-NL" sz="3000" dirty="0"/>
          </a:p>
          <a:p>
            <a:r>
              <a:rPr lang="nl-NL" sz="1800" dirty="0" smtClean="0"/>
              <a:t>Bron: Rapportage </a:t>
            </a:r>
            <a:r>
              <a:rPr lang="nl-NL" sz="1800" dirty="0"/>
              <a:t>Cliënten inkomensregelingen Almere </a:t>
            </a:r>
            <a:r>
              <a:rPr lang="nl-NL" sz="1800" dirty="0" smtClean="0"/>
              <a:t>2017, Gemeente Almere</a:t>
            </a:r>
            <a:endParaRPr lang="nl-NL" sz="1800" dirty="0"/>
          </a:p>
        </p:txBody>
      </p:sp>
    </p:spTree>
    <p:extLst>
      <p:ext uri="{BB962C8B-B14F-4D97-AF65-F5344CB8AC3E}">
        <p14:creationId xmlns:p14="http://schemas.microsoft.com/office/powerpoint/2010/main" val="729002561"/>
      </p:ext>
    </p:extLst>
  </p:cSld>
  <p:clrMapOvr>
    <a:masterClrMapping/>
  </p:clrMapOvr>
  <p:transition spd="med">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el 3"/>
          <p:cNvSpPr txBox="1">
            <a:spLocks/>
          </p:cNvSpPr>
          <p:nvPr/>
        </p:nvSpPr>
        <p:spPr bwMode="auto">
          <a:xfrm>
            <a:off x="835134" y="361105"/>
            <a:ext cx="1463040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62553" tIns="81276" rIns="162553" bIns="81276" numCol="1" anchor="ctr" anchorCtr="0" compatLnSpc="1">
            <a:prstTxWarp prst="textNoShape">
              <a:avLst/>
            </a:prstTxWarp>
          </a:bodyPr>
          <a:lstStyle>
            <a:lvl1pPr algn="l" defTabSz="811213" rtl="0" eaLnBrk="1" fontAlgn="base" hangingPunct="1">
              <a:spcBef>
                <a:spcPct val="0"/>
              </a:spcBef>
              <a:spcAft>
                <a:spcPct val="0"/>
              </a:spcAft>
              <a:defRPr sz="6000" b="1" kern="1200">
                <a:solidFill>
                  <a:schemeClr val="tx1"/>
                </a:solidFill>
                <a:latin typeface="+mj-lt"/>
                <a:ea typeface="ＭＳ Ｐゴシック" charset="0"/>
                <a:cs typeface="ＭＳ Ｐゴシック" charset="0"/>
              </a:defRPr>
            </a:lvl1pPr>
            <a:lvl2pPr algn="l" defTabSz="811213" rtl="0" eaLnBrk="1" fontAlgn="base" hangingPunct="1">
              <a:spcBef>
                <a:spcPct val="0"/>
              </a:spcBef>
              <a:spcAft>
                <a:spcPct val="0"/>
              </a:spcAft>
              <a:defRPr sz="6000" b="1">
                <a:solidFill>
                  <a:schemeClr val="tx1"/>
                </a:solidFill>
                <a:latin typeface="Arial" charset="0"/>
                <a:ea typeface="ＭＳ Ｐゴシック" charset="0"/>
                <a:cs typeface="ＭＳ Ｐゴシック" charset="0"/>
              </a:defRPr>
            </a:lvl2pPr>
            <a:lvl3pPr algn="l" defTabSz="811213" rtl="0" eaLnBrk="1" fontAlgn="base" hangingPunct="1">
              <a:spcBef>
                <a:spcPct val="0"/>
              </a:spcBef>
              <a:spcAft>
                <a:spcPct val="0"/>
              </a:spcAft>
              <a:defRPr sz="6000" b="1">
                <a:solidFill>
                  <a:schemeClr val="tx1"/>
                </a:solidFill>
                <a:latin typeface="Arial" charset="0"/>
                <a:ea typeface="ＭＳ Ｐゴシック" charset="0"/>
                <a:cs typeface="ＭＳ Ｐゴシック" charset="0"/>
              </a:defRPr>
            </a:lvl3pPr>
            <a:lvl4pPr algn="l" defTabSz="811213" rtl="0" eaLnBrk="1" fontAlgn="base" hangingPunct="1">
              <a:spcBef>
                <a:spcPct val="0"/>
              </a:spcBef>
              <a:spcAft>
                <a:spcPct val="0"/>
              </a:spcAft>
              <a:defRPr sz="6000" b="1">
                <a:solidFill>
                  <a:schemeClr val="tx1"/>
                </a:solidFill>
                <a:latin typeface="Arial" charset="0"/>
                <a:ea typeface="ＭＳ Ｐゴシック" charset="0"/>
                <a:cs typeface="ＭＳ Ｐゴシック" charset="0"/>
              </a:defRPr>
            </a:lvl4pPr>
            <a:lvl5pPr algn="l" defTabSz="811213" rtl="0" eaLnBrk="1" fontAlgn="base" hangingPunct="1">
              <a:spcBef>
                <a:spcPct val="0"/>
              </a:spcBef>
              <a:spcAft>
                <a:spcPct val="0"/>
              </a:spcAft>
              <a:defRPr sz="6000" b="1">
                <a:solidFill>
                  <a:schemeClr val="tx1"/>
                </a:solidFill>
                <a:latin typeface="Arial" charset="0"/>
                <a:ea typeface="ＭＳ Ｐゴシック" charset="0"/>
                <a:cs typeface="ＭＳ Ｐゴシック" charset="0"/>
              </a:defRPr>
            </a:lvl5pPr>
            <a:lvl6pPr marL="457200" algn="l" defTabSz="811213" rtl="0" eaLnBrk="1" fontAlgn="base" hangingPunct="1">
              <a:spcBef>
                <a:spcPct val="0"/>
              </a:spcBef>
              <a:spcAft>
                <a:spcPct val="0"/>
              </a:spcAft>
              <a:defRPr sz="7100" b="1">
                <a:solidFill>
                  <a:schemeClr val="tx1"/>
                </a:solidFill>
                <a:latin typeface="Arial" charset="0"/>
                <a:ea typeface="ＭＳ Ｐゴシック" charset="0"/>
                <a:cs typeface="ＭＳ Ｐゴシック" charset="0"/>
              </a:defRPr>
            </a:lvl6pPr>
            <a:lvl7pPr marL="914400" algn="l" defTabSz="811213" rtl="0" eaLnBrk="1" fontAlgn="base" hangingPunct="1">
              <a:spcBef>
                <a:spcPct val="0"/>
              </a:spcBef>
              <a:spcAft>
                <a:spcPct val="0"/>
              </a:spcAft>
              <a:defRPr sz="7100" b="1">
                <a:solidFill>
                  <a:schemeClr val="tx1"/>
                </a:solidFill>
                <a:latin typeface="Arial" charset="0"/>
                <a:ea typeface="ＭＳ Ｐゴシック" charset="0"/>
                <a:cs typeface="ＭＳ Ｐゴシック" charset="0"/>
              </a:defRPr>
            </a:lvl7pPr>
            <a:lvl8pPr marL="1371600" algn="l" defTabSz="811213" rtl="0" eaLnBrk="1" fontAlgn="base" hangingPunct="1">
              <a:spcBef>
                <a:spcPct val="0"/>
              </a:spcBef>
              <a:spcAft>
                <a:spcPct val="0"/>
              </a:spcAft>
              <a:defRPr sz="7100" b="1">
                <a:solidFill>
                  <a:schemeClr val="tx1"/>
                </a:solidFill>
                <a:latin typeface="Arial" charset="0"/>
                <a:ea typeface="ＭＳ Ｐゴシック" charset="0"/>
                <a:cs typeface="ＭＳ Ｐゴシック" charset="0"/>
              </a:defRPr>
            </a:lvl8pPr>
            <a:lvl9pPr marL="1828800" algn="l" defTabSz="811213" rtl="0" eaLnBrk="1" fontAlgn="base" hangingPunct="1">
              <a:spcBef>
                <a:spcPct val="0"/>
              </a:spcBef>
              <a:spcAft>
                <a:spcPct val="0"/>
              </a:spcAft>
              <a:defRPr sz="7100" b="1">
                <a:solidFill>
                  <a:schemeClr val="tx1"/>
                </a:solidFill>
                <a:latin typeface="Arial" charset="0"/>
                <a:ea typeface="ＭＳ Ｐゴシック" charset="0"/>
                <a:cs typeface="ＭＳ Ｐゴシック" charset="0"/>
              </a:defRPr>
            </a:lvl9pPr>
          </a:lstStyle>
          <a:p>
            <a:r>
              <a:rPr lang="nl-NL" dirty="0" smtClean="0">
                <a:latin typeface="Arial" charset="0"/>
              </a:rPr>
              <a:t>Leeftijd aanvragen</a:t>
            </a:r>
            <a:endParaRPr lang="nl-NL" dirty="0">
              <a:latin typeface="Arial" charset="0"/>
            </a:endParaRPr>
          </a:p>
        </p:txBody>
      </p:sp>
      <p:graphicFrame>
        <p:nvGraphicFramePr>
          <p:cNvPr id="7" name="Grafiek 6">
            <a:extLst>
              <a:ext uri="{FF2B5EF4-FFF2-40B4-BE49-F238E27FC236}">
                <a16:creationId xmlns:xdr="http://schemas.openxmlformats.org/drawingml/2006/spreadsheetDrawing" xmlns="" xmlns:a16="http://schemas.microsoft.com/office/drawing/2014/main" xmlns:lc="http://schemas.openxmlformats.org/drawingml/2006/lockedCanvas" id="{00000000-0008-0000-0C00-000002000000}"/>
              </a:ext>
            </a:extLst>
          </p:cNvPr>
          <p:cNvGraphicFramePr>
            <a:graphicFrameLocks/>
          </p:cNvGraphicFramePr>
          <p:nvPr>
            <p:extLst>
              <p:ext uri="{D42A27DB-BD31-4B8C-83A1-F6EECF244321}">
                <p14:modId xmlns:p14="http://schemas.microsoft.com/office/powerpoint/2010/main" val="2973264782"/>
              </p:ext>
            </p:extLst>
          </p:nvPr>
        </p:nvGraphicFramePr>
        <p:xfrm>
          <a:off x="3735512" y="2393105"/>
          <a:ext cx="8352928" cy="432047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fiek 7">
            <a:extLst>
              <a:ext uri="{FF2B5EF4-FFF2-40B4-BE49-F238E27FC236}">
                <a16:creationId xmlns:xdr="http://schemas.openxmlformats.org/drawingml/2006/spreadsheetDrawing" xmlns:a16="http://schemas.microsoft.com/office/drawing/2014/main" xmlns="" xmlns:lc="http://schemas.openxmlformats.org/drawingml/2006/lockedCanvas" id="{00000000-0008-0000-0A00-000004000000}"/>
              </a:ext>
            </a:extLst>
          </p:cNvPr>
          <p:cNvGraphicFramePr>
            <a:graphicFrameLocks/>
          </p:cNvGraphicFramePr>
          <p:nvPr>
            <p:extLst>
              <p:ext uri="{D42A27DB-BD31-4B8C-83A1-F6EECF244321}">
                <p14:modId xmlns:p14="http://schemas.microsoft.com/office/powerpoint/2010/main" val="1917638782"/>
              </p:ext>
            </p:extLst>
          </p:nvPr>
        </p:nvGraphicFramePr>
        <p:xfrm>
          <a:off x="3915532" y="6999871"/>
          <a:ext cx="6840760" cy="38694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6372411"/>
      </p:ext>
    </p:extLst>
  </p:cSld>
  <p:clrMapOvr>
    <a:masterClrMapping/>
  </p:clrMapOvr>
  <p:transition spd="med">
    <p:push/>
  </p:transition>
  <p:timing>
    <p:tnLst>
      <p:par>
        <p:cTn id="1" dur="indefinite" restart="never" nodeType="tmRoot"/>
      </p:par>
    </p:tnLst>
  </p:timing>
</p:sld>
</file>

<file path=ppt/theme/theme1.xml><?xml version="1.0" encoding="utf-8"?>
<a:theme xmlns:a="http://schemas.openxmlformats.org/drawingml/2006/main" name="JSF PPT geel">
  <a:themeElements>
    <a:clrScheme name="JSC">
      <a:dk1>
        <a:sysClr val="windowText" lastClr="000000"/>
      </a:dk1>
      <a:lt1>
        <a:srgbClr val="FFFFFF"/>
      </a:lt1>
      <a:dk2>
        <a:srgbClr val="006EB7"/>
      </a:dk2>
      <a:lt2>
        <a:srgbClr val="FFFFFF"/>
      </a:lt2>
      <a:accent1>
        <a:srgbClr val="F089B1"/>
      </a:accent1>
      <a:accent2>
        <a:srgbClr val="FBB800"/>
      </a:accent2>
      <a:accent3>
        <a:srgbClr val="9BBB59"/>
      </a:accent3>
      <a:accent4>
        <a:srgbClr val="00943A"/>
      </a:accent4>
      <a:accent5>
        <a:srgbClr val="006EB7"/>
      </a:accent5>
      <a:accent6>
        <a:srgbClr val="EA580C"/>
      </a:accent6>
      <a:hlink>
        <a:srgbClr val="000000"/>
      </a:hlink>
      <a:folHlink>
        <a:srgbClr val="0000FF"/>
      </a:folHlink>
    </a:clrScheme>
    <a:fontScheme name="Office - klassiek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 Presentatie Sport &amp; Cultuur_sponsoren" id="{327B9C8A-81ED-4325-8E32-7F742E8B583A}" vid="{A3B2A80A-B0DB-40B3-BE9F-E250F4B260EF}"/>
    </a:ext>
  </a:ext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PowerPoint Presentatie Sport &amp; Cultuur_sponsoren</Template>
  <TotalTime>1050</TotalTime>
  <Pages>0</Pages>
  <Words>616</Words>
  <Characters>0</Characters>
  <Application>Microsoft Office PowerPoint</Application>
  <PresentationFormat>Aangepast</PresentationFormat>
  <Lines>0</Lines>
  <Paragraphs>66</Paragraphs>
  <Slides>15</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15</vt:i4>
      </vt:variant>
    </vt:vector>
  </HeadingPairs>
  <TitlesOfParts>
    <vt:vector size="20" baseType="lpstr">
      <vt:lpstr>ＭＳ Ｐゴシック</vt:lpstr>
      <vt:lpstr>Arial</vt:lpstr>
      <vt:lpstr>Gill Sans</vt:lpstr>
      <vt:lpstr>ヒラギノ角ゴ ProN W3</vt:lpstr>
      <vt:lpstr>JSF PPT geel</vt:lpstr>
      <vt:lpstr>Presentatie Facts Almere 2018</vt:lpstr>
      <vt:lpstr>Armoede</vt:lpstr>
      <vt:lpstr>PowerPoint-presentatie</vt:lpstr>
      <vt:lpstr>Kinderen in armoede</vt:lpstr>
      <vt:lpstr>Inkomensregelingen per wijk</vt:lpstr>
      <vt:lpstr>Aanvragen per stadsdeel </vt:lpstr>
      <vt:lpstr>Aanvragen per postcode</vt:lpstr>
      <vt:lpstr>50 % is tussen de 4 tot 12 jaar oud</vt:lpstr>
      <vt:lpstr>PowerPoint-presentatie</vt:lpstr>
      <vt:lpstr>Geslacht aanvragen</vt:lpstr>
      <vt:lpstr>Meedoen = meer kansen</vt:lpstr>
      <vt:lpstr>PowerPoint-presentatie</vt:lpstr>
      <vt:lpstr>Aanvragen per sector </vt:lpstr>
      <vt:lpstr>PowerPoint-presentatie</vt:lpstr>
      <vt:lpstr>PowerPoint-presentatie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 Communicatie Almere</dc:title>
  <dc:subject/>
  <dc:creator>Josta Visser</dc:creator>
  <cp:keywords/>
  <dc:description/>
  <cp:lastModifiedBy>Josta Visser</cp:lastModifiedBy>
  <cp:revision>63</cp:revision>
  <dcterms:created xsi:type="dcterms:W3CDTF">2018-05-25T10:52:21Z</dcterms:created>
  <dcterms:modified xsi:type="dcterms:W3CDTF">2019-03-26T09:34:38Z</dcterms:modified>
</cp:coreProperties>
</file>